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6" r:id="rId3"/>
    <p:sldId id="287" r:id="rId4"/>
    <p:sldId id="288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</p:sldIdLst>
  <p:sldSz cx="18288000" cy="10287000"/>
  <p:notesSz cx="6858000" cy="9144000"/>
  <p:embeddedFontLst>
    <p:embeddedFont>
      <p:font typeface="Adore The World" pitchFamily="2" charset="-128"/>
      <p:regular r:id="rId34"/>
    </p:embeddedFont>
    <p:embeddedFont>
      <p:font typeface="Arturo Outline" panose="02000503020000020004" pitchFamily="2" charset="0"/>
      <p:regular r:id="rId35"/>
      <p:bold r:id="rId36"/>
    </p:embeddedFont>
    <p:embeddedFont>
      <p:font typeface="Glacial Indifference Bold" pitchFamily="2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7" autoAdjust="0"/>
    <p:restoredTop sz="94579" autoAdjust="0"/>
  </p:normalViewPr>
  <p:slideViewPr>
    <p:cSldViewPr>
      <p:cViewPr varScale="1">
        <p:scale>
          <a:sx n="57" d="100"/>
          <a:sy n="57" d="100"/>
        </p:scale>
        <p:origin x="14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svg"/><Relationship Id="rId7" Type="http://schemas.openxmlformats.org/officeDocument/2006/relationships/image" Target="../media/image3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svg"/><Relationship Id="rId7" Type="http://schemas.openxmlformats.org/officeDocument/2006/relationships/image" Target="../media/image3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.svg"/><Relationship Id="rId7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hyperlink" Target="mailto:apasacorachamartin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svg"/><Relationship Id="rId7" Type="http://schemas.openxmlformats.org/officeDocument/2006/relationships/image" Target="../media/image7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hyperlink" Target="mailto:apasacorachamartin@g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1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32316"/>
          </a:xfrm>
          <a:custGeom>
            <a:avLst/>
            <a:gdLst/>
            <a:ahLst/>
            <a:cxnLst/>
            <a:rect l="l" t="t" r="r" b="b"/>
            <a:pathLst>
              <a:path w="18288000" h="10832316">
                <a:moveTo>
                  <a:pt x="0" y="0"/>
                </a:moveTo>
                <a:lnTo>
                  <a:pt x="18288000" y="0"/>
                </a:lnTo>
                <a:lnTo>
                  <a:pt x="18288000" y="10832316"/>
                </a:lnTo>
                <a:lnTo>
                  <a:pt x="0" y="108323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3459" b="-8493"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3" name="Freeform 3"/>
          <p:cNvSpPr/>
          <p:nvPr/>
        </p:nvSpPr>
        <p:spPr>
          <a:xfrm>
            <a:off x="386794" y="545316"/>
            <a:ext cx="5400415" cy="1441043"/>
          </a:xfrm>
          <a:custGeom>
            <a:avLst/>
            <a:gdLst/>
            <a:ahLst/>
            <a:cxnLst/>
            <a:rect l="l" t="t" r="r" b="b"/>
            <a:pathLst>
              <a:path w="5400415" h="1441043">
                <a:moveTo>
                  <a:pt x="0" y="0"/>
                </a:moveTo>
                <a:lnTo>
                  <a:pt x="5400415" y="0"/>
                </a:lnTo>
                <a:lnTo>
                  <a:pt x="5400415" y="1441043"/>
                </a:lnTo>
                <a:lnTo>
                  <a:pt x="0" y="1441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grpSp>
        <p:nvGrpSpPr>
          <p:cNvPr id="4" name="Group 4"/>
          <p:cNvGrpSpPr/>
          <p:nvPr/>
        </p:nvGrpSpPr>
        <p:grpSpPr>
          <a:xfrm>
            <a:off x="11292661" y="2944885"/>
            <a:ext cx="6564796" cy="5521187"/>
            <a:chOff x="0" y="0"/>
            <a:chExt cx="1729000" cy="14541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29000" cy="1454140"/>
            </a:xfrm>
            <a:custGeom>
              <a:avLst/>
              <a:gdLst/>
              <a:ahLst/>
              <a:cxnLst/>
              <a:rect l="l" t="t" r="r" b="b"/>
              <a:pathLst>
                <a:path w="1729000" h="1454140">
                  <a:moveTo>
                    <a:pt x="0" y="0"/>
                  </a:moveTo>
                  <a:lnTo>
                    <a:pt x="1729000" y="0"/>
                  </a:lnTo>
                  <a:lnTo>
                    <a:pt x="1729000" y="1454140"/>
                  </a:lnTo>
                  <a:lnTo>
                    <a:pt x="0" y="1454140"/>
                  </a:lnTo>
                  <a:close/>
                </a:path>
              </a:pathLst>
            </a:custGeom>
            <a:solidFill>
              <a:srgbClr val="EEE3D2">
                <a:alpha val="74902"/>
              </a:srgbClr>
            </a:solidFill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29000" cy="1492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1765319" y="5705478"/>
            <a:ext cx="5619481" cy="2338927"/>
          </a:xfrm>
          <a:custGeom>
            <a:avLst/>
            <a:gdLst/>
            <a:ahLst/>
            <a:cxnLst/>
            <a:rect l="l" t="t" r="r" b="b"/>
            <a:pathLst>
              <a:path w="5619481" h="2338927">
                <a:moveTo>
                  <a:pt x="0" y="0"/>
                </a:moveTo>
                <a:lnTo>
                  <a:pt x="5619480" y="0"/>
                </a:lnTo>
                <a:lnTo>
                  <a:pt x="5619480" y="2338927"/>
                </a:lnTo>
                <a:lnTo>
                  <a:pt x="0" y="2338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48" t="-53249" r="-7083" b="-45380"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8" name="TextBox 8"/>
          <p:cNvSpPr txBox="1"/>
          <p:nvPr/>
        </p:nvSpPr>
        <p:spPr>
          <a:xfrm>
            <a:off x="12169829" y="3791584"/>
            <a:ext cx="5089471" cy="135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5"/>
              </a:lnSpc>
            </a:pPr>
            <a:r>
              <a:rPr lang="en-US" sz="5225" spc="418" dirty="0">
                <a:solidFill>
                  <a:srgbClr val="B40D31"/>
                </a:solidFill>
                <a:latin typeface="Glacial Indifference Bold"/>
              </a:rPr>
              <a:t>COMISIONES </a:t>
            </a:r>
          </a:p>
          <a:p>
            <a:pPr algn="ctr">
              <a:lnSpc>
                <a:spcPts val="5225"/>
              </a:lnSpc>
            </a:pPr>
            <a:r>
              <a:rPr lang="en-US" sz="5225" spc="418" dirty="0">
                <a:solidFill>
                  <a:srgbClr val="B40D31"/>
                </a:solidFill>
                <a:latin typeface="Glacial Indifference Bold"/>
              </a:rPr>
              <a:t>2025-2026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460940" y="8105827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3"/>
                </a:lnTo>
                <a:lnTo>
                  <a:pt x="0" y="313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39091" y="943627"/>
            <a:ext cx="9161885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Objetivos: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0548" y="2384037"/>
            <a:ext cx="16709353" cy="5471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5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Impulsar y organizar eventos lúdicos con fines solidarios.</a:t>
            </a:r>
          </a:p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5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Fomentar la participación de las familias. </a:t>
            </a:r>
          </a:p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5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Impulsar el contacto entre familias y la comunidad educativa del colegio. </a:t>
            </a:r>
          </a:p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51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Crear un entorno que aliente a la participación en estos eventos y anime también a participar en otros proyectos.</a:t>
            </a:r>
          </a:p>
        </p:txBody>
      </p:sp>
    </p:spTree>
    <p:extLst>
      <p:ext uri="{BB962C8B-B14F-4D97-AF65-F5344CB8AC3E}">
        <p14:creationId xmlns:p14="http://schemas.microsoft.com/office/powerpoint/2010/main" val="119115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53310" y="8459373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2400" y="217657"/>
            <a:ext cx="17373600" cy="1298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1200" cap="none" spc="0" normalizeH="0" baseline="0" noProof="0" dirty="0" err="1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Actividades</a:t>
            </a:r>
            <a:r>
              <a:rPr kumimoji="0" lang="en-US" sz="7499" b="0" i="0" u="none" strike="noStrike" kern="1200" cap="none" spc="0" normalizeH="0" baseline="0" noProof="0" dirty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 </a:t>
            </a:r>
            <a:r>
              <a:rPr kumimoji="0" lang="en-US" sz="7499" b="0" i="0" u="none" strike="noStrike" kern="1200" cap="none" spc="0" normalizeH="0" baseline="0" noProof="0" dirty="0" err="1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Curso</a:t>
            </a:r>
            <a:r>
              <a:rPr kumimoji="0" lang="en-US" sz="7499" b="0" i="0" u="none" strike="noStrike" kern="1200" cap="none" spc="0" normalizeH="0" baseline="0" noProof="0" dirty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 2024-2025:</a:t>
            </a:r>
          </a:p>
        </p:txBody>
      </p:sp>
      <p:sp>
        <p:nvSpPr>
          <p:cNvPr id="6" name="Freeform 6"/>
          <p:cNvSpPr/>
          <p:nvPr/>
        </p:nvSpPr>
        <p:spPr>
          <a:xfrm>
            <a:off x="-5050" y="3521724"/>
            <a:ext cx="1548020" cy="1548020"/>
          </a:xfrm>
          <a:custGeom>
            <a:avLst/>
            <a:gdLst/>
            <a:ahLst/>
            <a:cxnLst/>
            <a:rect l="l" t="t" r="r" b="b"/>
            <a:pathLst>
              <a:path w="1548020" h="1548020">
                <a:moveTo>
                  <a:pt x="0" y="0"/>
                </a:moveTo>
                <a:lnTo>
                  <a:pt x="1548020" y="0"/>
                </a:lnTo>
                <a:lnTo>
                  <a:pt x="1548020" y="1548019"/>
                </a:lnTo>
                <a:lnTo>
                  <a:pt x="0" y="1548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284998" y="2162434"/>
            <a:ext cx="1735899" cy="1549290"/>
          </a:xfrm>
          <a:custGeom>
            <a:avLst/>
            <a:gdLst/>
            <a:ahLst/>
            <a:cxnLst/>
            <a:rect l="l" t="t" r="r" b="b"/>
            <a:pathLst>
              <a:path w="1735899" h="1549290">
                <a:moveTo>
                  <a:pt x="0" y="0"/>
                </a:moveTo>
                <a:lnTo>
                  <a:pt x="1735900" y="0"/>
                </a:lnTo>
                <a:lnTo>
                  <a:pt x="1735900" y="1549290"/>
                </a:lnTo>
                <a:lnTo>
                  <a:pt x="0" y="1549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716000" y="7429500"/>
            <a:ext cx="2833410" cy="2369439"/>
          </a:xfrm>
          <a:custGeom>
            <a:avLst/>
            <a:gdLst/>
            <a:ahLst/>
            <a:cxnLst/>
            <a:rect l="l" t="t" r="r" b="b"/>
            <a:pathLst>
              <a:path w="2833410" h="2369439">
                <a:moveTo>
                  <a:pt x="0" y="0"/>
                </a:moveTo>
                <a:lnTo>
                  <a:pt x="2833410" y="0"/>
                </a:lnTo>
                <a:lnTo>
                  <a:pt x="2833410" y="2369439"/>
                </a:lnTo>
                <a:lnTo>
                  <a:pt x="0" y="236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DBD1A34-0397-A73F-BC8C-6EA3799895E7}"/>
              </a:ext>
            </a:extLst>
          </p:cNvPr>
          <p:cNvGrpSpPr/>
          <p:nvPr/>
        </p:nvGrpSpPr>
        <p:grpSpPr>
          <a:xfrm>
            <a:off x="1028700" y="2518864"/>
            <a:ext cx="16709353" cy="7827336"/>
            <a:chOff x="1028700" y="2518864"/>
            <a:chExt cx="16709353" cy="7827336"/>
          </a:xfrm>
        </p:grpSpPr>
        <p:sp>
          <p:nvSpPr>
            <p:cNvPr id="5" name="TextBox 5"/>
            <p:cNvSpPr txBox="1"/>
            <p:nvPr/>
          </p:nvSpPr>
          <p:spPr>
            <a:xfrm>
              <a:off x="1028700" y="2518864"/>
              <a:ext cx="16709353" cy="7827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49964" marR="0" lvl="1" indent="-474982" algn="just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re The World"/>
                  <a:ea typeface="+mn-ea"/>
                  <a:cs typeface="+mn-cs"/>
                </a:rPr>
                <a:t>Octubre 2024 	Merienda y Cine         se suprimió</a:t>
              </a:r>
            </a:p>
            <a:p>
              <a:pPr marL="949964" marR="0" lvl="1" indent="-474982" algn="just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re The World"/>
                  <a:ea typeface="+mn-ea"/>
                  <a:cs typeface="+mn-cs"/>
                </a:rPr>
                <a:t>Noviembre 2024 	Merienda y Cine         Damnificados DANA</a:t>
              </a:r>
            </a:p>
            <a:p>
              <a:pPr marL="949964" marR="0" lvl="1" indent="-474982" algn="just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re The World"/>
                  <a:ea typeface="+mn-ea"/>
                  <a:cs typeface="+mn-cs"/>
                </a:rPr>
                <a:t>Diciembre 2024  	FIESTA DE NAVIDAD         </a:t>
              </a:r>
              <a:r>
                <a:rPr kumimoji="0" lang="es-E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re The World"/>
                  <a:ea typeface="+mn-ea"/>
                  <a:cs typeface="+mn-cs"/>
                </a:rPr>
                <a:t>Detumano</a:t>
              </a:r>
              <a:endPara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endParaRPr>
            </a:p>
            <a:p>
              <a:pPr marL="949964" marR="0" lvl="1" indent="-474982" algn="just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re The World"/>
                  <a:ea typeface="+mn-ea"/>
                  <a:cs typeface="+mn-cs"/>
                </a:rPr>
                <a:t>Febrero  2025	       Merienda y Cine         Viaje Fin de curso 4º ESO</a:t>
              </a:r>
            </a:p>
            <a:p>
              <a:pPr marL="949964" marR="0" lvl="1" indent="-474982" algn="just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re The World"/>
                  <a:ea typeface="+mn-ea"/>
                  <a:cs typeface="+mn-cs"/>
                </a:rPr>
                <a:t>Marzo 2025		Merienda y Cine 	    Comedor Social S. </a:t>
              </a:r>
              <a:r>
                <a:rPr lang="es-ES" sz="4400" dirty="0">
                  <a:solidFill>
                    <a:srgbClr val="000000"/>
                  </a:solidFill>
                  <a:latin typeface="Adore The World"/>
                </a:rPr>
                <a:t>Antonio </a:t>
              </a:r>
              <a:r>
                <a:rPr kumimoji="0" lang="es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re The World"/>
                  <a:ea typeface="+mn-ea"/>
                  <a:cs typeface="+mn-cs"/>
                </a:rPr>
                <a:t>de Padua           												(Sevilla)</a:t>
              </a:r>
            </a:p>
            <a:p>
              <a:pPr marL="949964" marR="0" lvl="1" indent="-474982" algn="just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re The World"/>
                  <a:ea typeface="+mn-ea"/>
                  <a:cs typeface="+mn-cs"/>
                </a:rPr>
                <a:t>Abril 2025		Merienda y Cine          Becas escolares</a:t>
              </a:r>
            </a:p>
            <a:p>
              <a:pPr marL="949964" marR="0" lvl="1" indent="-474982" algn="just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s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re The World"/>
                  <a:ea typeface="+mn-ea"/>
                  <a:cs typeface="+mn-cs"/>
                </a:rPr>
                <a:t>Mayo 2025          FIESTA DEL DEPORTE (mañana) y </a:t>
              </a:r>
            </a:p>
            <a:p>
              <a:pPr marL="474982" marR="0" lvl="1" algn="just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s-ES" sz="4400" dirty="0">
                  <a:solidFill>
                    <a:srgbClr val="000000"/>
                  </a:solidFill>
                  <a:latin typeface="Adore The World"/>
                </a:rPr>
                <a:t>				      </a:t>
              </a:r>
              <a:r>
                <a:rPr kumimoji="0" lang="es-E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re The World"/>
                  <a:ea typeface="+mn-ea"/>
                  <a:cs typeface="+mn-cs"/>
                </a:rPr>
                <a:t>FIESTA DE LA FAMILIA (tarde)</a:t>
              </a:r>
            </a:p>
            <a:p>
              <a:pPr marL="949964" marR="0" lvl="1" indent="-474982" algn="just" defTabSz="914400" rtl="0" eaLnBrk="1" fontAlgn="auto" latinLnBrk="0" hangingPunct="1">
                <a:lnSpc>
                  <a:spcPts val="6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endParaRPr>
            </a:p>
          </p:txBody>
        </p: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B3B3271A-D02D-DFFC-CC22-D11501FD08DB}"/>
                </a:ext>
              </a:extLst>
            </p:cNvPr>
            <p:cNvCxnSpPr/>
            <p:nvPr/>
          </p:nvCxnSpPr>
          <p:spPr>
            <a:xfrm>
              <a:off x="8839200" y="2937079"/>
              <a:ext cx="838200" cy="0"/>
            </a:xfrm>
            <a:prstGeom prst="straightConnector1">
              <a:avLst/>
            </a:prstGeom>
            <a:ln w="698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B466764A-38A7-8081-9741-B573FF2D1978}"/>
                </a:ext>
              </a:extLst>
            </p:cNvPr>
            <p:cNvCxnSpPr/>
            <p:nvPr/>
          </p:nvCxnSpPr>
          <p:spPr>
            <a:xfrm>
              <a:off x="8839200" y="3703161"/>
              <a:ext cx="838200" cy="0"/>
            </a:xfrm>
            <a:prstGeom prst="straightConnector1">
              <a:avLst/>
            </a:prstGeom>
            <a:ln w="698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5F732050-A377-0802-6BF8-29FAB511462D}"/>
                </a:ext>
              </a:extLst>
            </p:cNvPr>
            <p:cNvCxnSpPr/>
            <p:nvPr/>
          </p:nvCxnSpPr>
          <p:spPr>
            <a:xfrm>
              <a:off x="9982200" y="4533900"/>
              <a:ext cx="838200" cy="0"/>
            </a:xfrm>
            <a:prstGeom prst="straightConnector1">
              <a:avLst/>
            </a:prstGeom>
            <a:ln w="698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2C519A63-110B-681F-DAFA-7B626E8E9895}"/>
                </a:ext>
              </a:extLst>
            </p:cNvPr>
            <p:cNvCxnSpPr/>
            <p:nvPr/>
          </p:nvCxnSpPr>
          <p:spPr>
            <a:xfrm>
              <a:off x="9125234" y="5295900"/>
              <a:ext cx="838200" cy="0"/>
            </a:xfrm>
            <a:prstGeom prst="straightConnector1">
              <a:avLst/>
            </a:prstGeom>
            <a:ln w="698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05066214-D50B-72CD-0BA2-524BACD89AF7}"/>
                </a:ext>
              </a:extLst>
            </p:cNvPr>
            <p:cNvCxnSpPr/>
            <p:nvPr/>
          </p:nvCxnSpPr>
          <p:spPr>
            <a:xfrm>
              <a:off x="8839200" y="6119351"/>
              <a:ext cx="838200" cy="0"/>
            </a:xfrm>
            <a:prstGeom prst="straightConnector1">
              <a:avLst/>
            </a:prstGeom>
            <a:ln w="698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C9A19EB7-E281-6AC6-B693-1359BA55E4C6}"/>
                </a:ext>
              </a:extLst>
            </p:cNvPr>
            <p:cNvCxnSpPr/>
            <p:nvPr/>
          </p:nvCxnSpPr>
          <p:spPr>
            <a:xfrm>
              <a:off x="9067203" y="7658100"/>
              <a:ext cx="838200" cy="0"/>
            </a:xfrm>
            <a:prstGeom prst="straightConnector1">
              <a:avLst/>
            </a:prstGeom>
            <a:ln w="698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7775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53310" y="8459373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4400" y="1534488"/>
            <a:ext cx="16709353" cy="623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Octubre 2025		Merienda y Cine.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Noviembre 2025	Merienda y Cine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Diciembre 2025 	FIESTA DE NAVIDAD Merienda (Chocolate con 				churros, gofres y tienda de Flores de Pascua)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Febrero 2026 	Merienda y Cine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Marzo 2026		Merienda y Cine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Abril 2026		FIESTA DEL DEPORTE (BAR y Concurso de Paellas)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Junio 2026		FIESTA DE LA FAMILIA</a:t>
            </a:r>
          </a:p>
        </p:txBody>
      </p:sp>
      <p:sp>
        <p:nvSpPr>
          <p:cNvPr id="5" name="Freeform 5"/>
          <p:cNvSpPr/>
          <p:nvPr/>
        </p:nvSpPr>
        <p:spPr>
          <a:xfrm>
            <a:off x="9601200" y="6964105"/>
            <a:ext cx="7315200" cy="3044952"/>
          </a:xfrm>
          <a:custGeom>
            <a:avLst/>
            <a:gdLst/>
            <a:ahLst/>
            <a:cxnLst/>
            <a:rect l="l" t="t" r="r" b="b"/>
            <a:pathLst>
              <a:path w="7315200" h="3044952">
                <a:moveTo>
                  <a:pt x="0" y="0"/>
                </a:moveTo>
                <a:lnTo>
                  <a:pt x="7315200" y="0"/>
                </a:lnTo>
                <a:lnTo>
                  <a:pt x="7315200" y="3044952"/>
                </a:lnTo>
                <a:lnTo>
                  <a:pt x="0" y="3044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289939" y="1068262"/>
            <a:ext cx="2159485" cy="2057400"/>
          </a:xfrm>
          <a:custGeom>
            <a:avLst/>
            <a:gdLst/>
            <a:ahLst/>
            <a:cxnLst/>
            <a:rect l="l" t="t" r="r" b="b"/>
            <a:pathLst>
              <a:path w="2159485" h="2057400">
                <a:moveTo>
                  <a:pt x="0" y="0"/>
                </a:moveTo>
                <a:lnTo>
                  <a:pt x="2159485" y="0"/>
                </a:lnTo>
                <a:lnTo>
                  <a:pt x="215948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020800" y="3771900"/>
            <a:ext cx="1747757" cy="1629783"/>
          </a:xfrm>
          <a:custGeom>
            <a:avLst/>
            <a:gdLst/>
            <a:ahLst/>
            <a:cxnLst/>
            <a:rect l="l" t="t" r="r" b="b"/>
            <a:pathLst>
              <a:path w="1747757" h="1629783">
                <a:moveTo>
                  <a:pt x="0" y="0"/>
                </a:moveTo>
                <a:lnTo>
                  <a:pt x="1747757" y="0"/>
                </a:lnTo>
                <a:lnTo>
                  <a:pt x="1747757" y="1629783"/>
                </a:lnTo>
                <a:lnTo>
                  <a:pt x="0" y="1629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80463"/>
            <a:ext cx="17830800" cy="1298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1200" cap="none" spc="0" normalizeH="0" baseline="0" noProof="0" dirty="0" err="1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Actividades</a:t>
            </a:r>
            <a:r>
              <a:rPr kumimoji="0" lang="en-US" sz="7499" b="0" i="0" u="none" strike="noStrike" kern="1200" cap="none" spc="0" normalizeH="0" baseline="0" noProof="0" dirty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 </a:t>
            </a:r>
            <a:r>
              <a:rPr kumimoji="0" lang="en-US" sz="7499" b="0" i="0" u="none" strike="noStrike" kern="1200" cap="none" spc="0" normalizeH="0" baseline="0" noProof="0" dirty="0" err="1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Curso</a:t>
            </a:r>
            <a:r>
              <a:rPr kumimoji="0" lang="en-US" sz="7499" b="0" i="0" u="none" strike="noStrike" kern="1200" cap="none" spc="0" normalizeH="0" baseline="0" noProof="0" dirty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 2025-2026:</a:t>
            </a:r>
          </a:p>
        </p:txBody>
      </p:sp>
    </p:spTree>
    <p:extLst>
      <p:ext uri="{BB962C8B-B14F-4D97-AF65-F5344CB8AC3E}">
        <p14:creationId xmlns:p14="http://schemas.microsoft.com/office/powerpoint/2010/main" val="3326888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53310" y="8459373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4956591" y="-184839"/>
            <a:ext cx="2857214" cy="1968880"/>
          </a:xfrm>
          <a:custGeom>
            <a:avLst/>
            <a:gdLst/>
            <a:ahLst/>
            <a:cxnLst/>
            <a:rect l="l" t="t" r="r" b="b"/>
            <a:pathLst>
              <a:path w="2857214" h="1968880">
                <a:moveTo>
                  <a:pt x="0" y="0"/>
                </a:moveTo>
                <a:lnTo>
                  <a:pt x="2857214" y="0"/>
                </a:lnTo>
                <a:lnTo>
                  <a:pt x="2857214" y="1968880"/>
                </a:lnTo>
                <a:lnTo>
                  <a:pt x="0" y="1968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89323" y="1194889"/>
            <a:ext cx="16709353" cy="789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6" marR="0" lvl="1" indent="-431803" algn="just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viernes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al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aproximadamente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por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tarde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se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organiza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colegio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unamerienda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solidaria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alguna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otra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actividad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como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cine,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teatro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etc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… Los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productos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que se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venden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son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comprados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por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APA. </a:t>
            </a:r>
          </a:p>
          <a:p>
            <a:pPr marL="863606" marR="0" lvl="1" indent="-431803" algn="just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Se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ponen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puestos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salida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infantil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de la ESO,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patio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inclusivo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salida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primaria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las que padres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voluntarios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venden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los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dulces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chuches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jumpers… y las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bebidas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 </a:t>
            </a:r>
          </a:p>
          <a:p>
            <a:pPr marL="863606" marR="0" lvl="1" indent="-431803" algn="just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Es 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rato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que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los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niños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meriendan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mientras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juegan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disfrutan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del Colegio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ambiente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distendido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 </a:t>
            </a:r>
          </a:p>
          <a:p>
            <a:pPr marL="863606" marR="0" lvl="1" indent="-431803" algn="just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Después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se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suele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poner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una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película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aunque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otros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años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también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se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han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representado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obras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teatro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ha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habido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actuaciones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magia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... </a:t>
            </a:r>
          </a:p>
          <a:p>
            <a:pPr marL="863606" marR="0" lvl="1" indent="-431803" algn="just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recaudación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se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destina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a las fines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solidarios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necesidades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mayor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urgencia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 </a:t>
            </a:r>
          </a:p>
        </p:txBody>
      </p:sp>
      <p:sp>
        <p:nvSpPr>
          <p:cNvPr id="5" name="Freeform 5"/>
          <p:cNvSpPr/>
          <p:nvPr/>
        </p:nvSpPr>
        <p:spPr>
          <a:xfrm>
            <a:off x="15963961" y="8207025"/>
            <a:ext cx="1780581" cy="1765001"/>
          </a:xfrm>
          <a:custGeom>
            <a:avLst/>
            <a:gdLst/>
            <a:ahLst/>
            <a:cxnLst/>
            <a:rect l="l" t="t" r="r" b="b"/>
            <a:pathLst>
              <a:path w="1780581" h="1765001">
                <a:moveTo>
                  <a:pt x="0" y="0"/>
                </a:moveTo>
                <a:lnTo>
                  <a:pt x="1780580" y="0"/>
                </a:lnTo>
                <a:lnTo>
                  <a:pt x="1780580" y="1765001"/>
                </a:lnTo>
                <a:lnTo>
                  <a:pt x="0" y="1765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89323" y="80463"/>
            <a:ext cx="10989395" cy="128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Viernes solidarios:</a:t>
            </a:r>
          </a:p>
        </p:txBody>
      </p:sp>
    </p:spTree>
    <p:extLst>
      <p:ext uri="{BB962C8B-B14F-4D97-AF65-F5344CB8AC3E}">
        <p14:creationId xmlns:p14="http://schemas.microsoft.com/office/powerpoint/2010/main" val="1871109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53310" y="8459373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4956591" y="-184839"/>
            <a:ext cx="2857214" cy="1968880"/>
          </a:xfrm>
          <a:custGeom>
            <a:avLst/>
            <a:gdLst/>
            <a:ahLst/>
            <a:cxnLst/>
            <a:rect l="l" t="t" r="r" b="b"/>
            <a:pathLst>
              <a:path w="2857214" h="1968880">
                <a:moveTo>
                  <a:pt x="0" y="0"/>
                </a:moveTo>
                <a:lnTo>
                  <a:pt x="2857214" y="0"/>
                </a:lnTo>
                <a:lnTo>
                  <a:pt x="2857214" y="1968880"/>
                </a:lnTo>
                <a:lnTo>
                  <a:pt x="0" y="1968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934200" y="7588795"/>
            <a:ext cx="3580814" cy="2439430"/>
          </a:xfrm>
          <a:custGeom>
            <a:avLst/>
            <a:gdLst/>
            <a:ahLst/>
            <a:cxnLst/>
            <a:rect l="l" t="t" r="r" b="b"/>
            <a:pathLst>
              <a:path w="3580814" h="2439430">
                <a:moveTo>
                  <a:pt x="0" y="0"/>
                </a:moveTo>
                <a:lnTo>
                  <a:pt x="3580815" y="0"/>
                </a:lnTo>
                <a:lnTo>
                  <a:pt x="3580815" y="2439430"/>
                </a:lnTo>
                <a:lnTo>
                  <a:pt x="0" y="2439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810859" y="7599017"/>
            <a:ext cx="2658375" cy="2495550"/>
          </a:xfrm>
          <a:custGeom>
            <a:avLst/>
            <a:gdLst/>
            <a:ahLst/>
            <a:cxnLst/>
            <a:rect l="l" t="t" r="r" b="b"/>
            <a:pathLst>
              <a:path w="2658375" h="2495550">
                <a:moveTo>
                  <a:pt x="0" y="0"/>
                </a:moveTo>
                <a:lnTo>
                  <a:pt x="2658375" y="0"/>
                </a:lnTo>
                <a:lnTo>
                  <a:pt x="2658375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21464" y="1205384"/>
            <a:ext cx="10989395" cy="128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Fiesta del deporte: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0600" y="3239530"/>
            <a:ext cx="16709353" cy="419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6" marR="0" lvl="1" indent="-431803" algn="just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Una jornada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deporte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familia. El colegio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organiza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las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competiciones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deportivas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juegos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para padres y alumnus.</a:t>
            </a:r>
          </a:p>
          <a:p>
            <a:pPr marL="863606" marR="0" lvl="1" indent="-431803" algn="just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Adore The World"/>
              </a:rPr>
              <a:t>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l APA se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encarga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montar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los bares,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puestos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comida y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organizar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ya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tradicional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concurso de paellas. </a:t>
            </a:r>
          </a:p>
          <a:p>
            <a:pPr marL="863606" marR="0" lvl="1" indent="-431803" algn="just" defTabSz="91440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objetivo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es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fomentar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los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valores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superación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esfuerzo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pero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también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participación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todos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los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padres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alumnos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apoyo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entre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compañeros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una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jornada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deportiva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3465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7652">
            <a:off x="14956591" y="-184839"/>
            <a:ext cx="2857214" cy="1968880"/>
          </a:xfrm>
          <a:custGeom>
            <a:avLst/>
            <a:gdLst/>
            <a:ahLst/>
            <a:cxnLst/>
            <a:rect l="l" t="t" r="r" b="b"/>
            <a:pathLst>
              <a:path w="2857214" h="1968880">
                <a:moveTo>
                  <a:pt x="0" y="0"/>
                </a:moveTo>
                <a:lnTo>
                  <a:pt x="2857214" y="0"/>
                </a:lnTo>
                <a:lnTo>
                  <a:pt x="2857214" y="1968880"/>
                </a:lnTo>
                <a:lnTo>
                  <a:pt x="0" y="1968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9323" y="309562"/>
            <a:ext cx="12017894" cy="128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Fiesta de la Familia: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340156"/>
            <a:ext cx="16709353" cy="723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8" marR="0" lvl="1" indent="-399419" algn="just" defTabSz="914400" rtl="0" eaLnBrk="1" fontAlgn="auto" latinLnBrk="0" hangingPunct="1">
              <a:lnSpc>
                <a:spcPts val="5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Es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una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celebración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propia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APA y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dirigida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participada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por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todos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los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estamentos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del Colegio: padres,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profesores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auxiliares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alumnos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antiguos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alumnos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…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cuyo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objetivo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es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compartir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un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momento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familiar,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distendido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lúdico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divertido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sobre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todo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participativo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</a:t>
            </a:r>
          </a:p>
          <a:p>
            <a:pPr marL="798838" marR="0" lvl="1" indent="-399419" algn="just" defTabSz="914400" rtl="0" eaLnBrk="1" fontAlgn="auto" latinLnBrk="0" hangingPunct="1">
              <a:lnSpc>
                <a:spcPts val="5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Actividades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: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Rifa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bares,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tómbola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juegos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infantiles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puestos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hamburguesas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perritos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de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palomitas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de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algodón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dulce, barbacoa,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túnel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del terror,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música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ambientación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discoteca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puesto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fruta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fuente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chocolate… </a:t>
            </a:r>
          </a:p>
          <a:p>
            <a:pPr marL="798838" marR="0" lvl="1" indent="-399419" algn="just" defTabSz="914400" rtl="0" eaLnBrk="1" fontAlgn="auto" latinLnBrk="0" hangingPunct="1">
              <a:lnSpc>
                <a:spcPts val="5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Para los más pequeños se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ponen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castillos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hinchables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camas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elásticas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pintacaras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parque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bolas,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juegos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infantiles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etc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…</a:t>
            </a:r>
          </a:p>
          <a:p>
            <a:pPr marL="798838" marR="0" lvl="1" indent="-399419" algn="just" defTabSz="914400" rtl="0" eaLnBrk="1" fontAlgn="auto" latinLnBrk="0" hangingPunct="1">
              <a:lnSpc>
                <a:spcPts val="5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700" dirty="0">
                <a:solidFill>
                  <a:srgbClr val="000000"/>
                </a:solidFill>
                <a:latin typeface="Adore The World"/>
              </a:rPr>
              <a:t>C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ampeonato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mus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re The World"/>
              <a:ea typeface="+mn-ea"/>
              <a:cs typeface="+mn-cs"/>
            </a:endParaRPr>
          </a:p>
          <a:p>
            <a:pPr marL="798838" marR="0" lvl="1" indent="-399419" algn="just" defTabSz="914400" rtl="0" eaLnBrk="1" fontAlgn="auto" latinLnBrk="0" hangingPunct="1">
              <a:lnSpc>
                <a:spcPts val="5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Discoteca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: para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alumnos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ESO y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Bachillerato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 </a:t>
            </a:r>
          </a:p>
          <a:p>
            <a:pPr marL="798838" marR="0" lvl="1" indent="-399419" algn="just" defTabSz="914400" rtl="0" eaLnBrk="1" fontAlgn="auto" latinLnBrk="0" hangingPunct="1">
              <a:lnSpc>
                <a:spcPts val="5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Toda idea y </a:t>
            </a:r>
            <a:r>
              <a:rPr kumimoji="0" lang="en-US" sz="37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ayuda</a:t>
            </a:r>
            <a:r>
              <a:rPr kumimoji="0" lang="en-US" sz="3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es </a:t>
            </a:r>
            <a:r>
              <a:rPr kumimoji="0" lang="en-US" sz="37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bienvenida</a:t>
            </a:r>
            <a:r>
              <a:rPr lang="en-US" sz="3700" dirty="0">
                <a:solidFill>
                  <a:srgbClr val="000000"/>
                </a:solidFill>
                <a:latin typeface="Adore The World"/>
              </a:rPr>
              <a:t>: apasacorachamartin@gmail.com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re The Wor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23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53310" y="8459373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866775"/>
            <a:ext cx="9354729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Miembros: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78647" y="2502783"/>
            <a:ext cx="16709353" cy="5442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Sabina Castilla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Marina Rey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María Luisa Vargas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4400" dirty="0">
                <a:solidFill>
                  <a:srgbClr val="000000"/>
                </a:solidFill>
                <a:latin typeface="Adore The World"/>
              </a:rPr>
              <a:t>Alejandra Alvarez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re The World"/>
              <a:ea typeface="+mn-ea"/>
              <a:cs typeface="+mn-cs"/>
            </a:endParaRP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Alfonso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Roberes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re The World"/>
              <a:ea typeface="+mn-ea"/>
              <a:cs typeface="+mn-cs"/>
            </a:endParaRP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Carlos Morillo-Velarde</a:t>
            </a:r>
          </a:p>
          <a:p>
            <a:pPr marL="0" marR="0" lvl="0" indent="0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re The World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598204" y="355828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2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70213" y="4820893"/>
            <a:ext cx="10528712" cy="2809475"/>
          </a:xfrm>
          <a:custGeom>
            <a:avLst/>
            <a:gdLst/>
            <a:ahLst/>
            <a:cxnLst/>
            <a:rect l="l" t="t" r="r" b="b"/>
            <a:pathLst>
              <a:path w="10528712" h="2809475">
                <a:moveTo>
                  <a:pt x="0" y="0"/>
                </a:moveTo>
                <a:lnTo>
                  <a:pt x="10528712" y="0"/>
                </a:lnTo>
                <a:lnTo>
                  <a:pt x="10528712" y="2809475"/>
                </a:lnTo>
                <a:lnTo>
                  <a:pt x="0" y="2809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557342">
            <a:off x="2414095" y="4656779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3"/>
                </a:lnTo>
                <a:lnTo>
                  <a:pt x="0" y="313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07294" y="384666"/>
            <a:ext cx="9327560" cy="4161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Comisión de</a:t>
            </a:r>
          </a:p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Atención a la Diversidad</a:t>
            </a:r>
          </a:p>
        </p:txBody>
      </p:sp>
      <p:sp>
        <p:nvSpPr>
          <p:cNvPr id="5" name="Freeform 5"/>
          <p:cNvSpPr/>
          <p:nvPr/>
        </p:nvSpPr>
        <p:spPr>
          <a:xfrm rot="-279834">
            <a:off x="9234060" y="1891381"/>
            <a:ext cx="5194333" cy="3579368"/>
          </a:xfrm>
          <a:custGeom>
            <a:avLst/>
            <a:gdLst/>
            <a:ahLst/>
            <a:cxnLst/>
            <a:rect l="l" t="t" r="r" b="b"/>
            <a:pathLst>
              <a:path w="5194333" h="3579368">
                <a:moveTo>
                  <a:pt x="0" y="0"/>
                </a:moveTo>
                <a:lnTo>
                  <a:pt x="5194333" y="0"/>
                </a:lnTo>
                <a:lnTo>
                  <a:pt x="5194333" y="3579368"/>
                </a:lnTo>
                <a:lnTo>
                  <a:pt x="0" y="3579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07294" y="7156721"/>
            <a:ext cx="4222030" cy="2992044"/>
          </a:xfrm>
          <a:custGeom>
            <a:avLst/>
            <a:gdLst/>
            <a:ahLst/>
            <a:cxnLst/>
            <a:rect l="l" t="t" r="r" b="b"/>
            <a:pathLst>
              <a:path w="4222030" h="2992044">
                <a:moveTo>
                  <a:pt x="0" y="0"/>
                </a:moveTo>
                <a:lnTo>
                  <a:pt x="4222030" y="0"/>
                </a:lnTo>
                <a:lnTo>
                  <a:pt x="4222030" y="2992045"/>
                </a:lnTo>
                <a:lnTo>
                  <a:pt x="0" y="2992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565313" y="623596"/>
            <a:ext cx="2762015" cy="3922862"/>
          </a:xfrm>
          <a:custGeom>
            <a:avLst/>
            <a:gdLst/>
            <a:ahLst/>
            <a:cxnLst/>
            <a:rect l="l" t="t" r="r" b="b"/>
            <a:pathLst>
              <a:path w="2762015" h="3922862">
                <a:moveTo>
                  <a:pt x="0" y="0"/>
                </a:moveTo>
                <a:lnTo>
                  <a:pt x="2762015" y="0"/>
                </a:lnTo>
                <a:lnTo>
                  <a:pt x="2762015" y="3922863"/>
                </a:lnTo>
                <a:lnTo>
                  <a:pt x="0" y="3922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594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631840" y="8330811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5" y="0"/>
                </a:lnTo>
                <a:lnTo>
                  <a:pt x="4553395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85545" y="495968"/>
            <a:ext cx="9161885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Objetivos: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9323" y="1907382"/>
            <a:ext cx="16709353" cy="573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3" marR="0" lvl="1" indent="-485777" algn="just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Atender y canalizar las propuestas e iniciativas de las familias, para contribuir a la mejor integración social y académica de los alumnos que necesiten una atención específica.</a:t>
            </a:r>
          </a:p>
          <a:p>
            <a:pPr marL="971553" marR="0" lvl="1" indent="-485777" algn="just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Potenciar la implicación de todas las familias del Colegio Sagrado Corazón de Chamartín en su proyecto de inclusión.</a:t>
            </a:r>
          </a:p>
          <a:p>
            <a:pPr marL="971553" marR="0" lvl="1" indent="-485777" algn="just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Colaborar con el colegio en iniciativas destinadas a fomentar la vida en diversidad.</a:t>
            </a:r>
          </a:p>
          <a:p>
            <a:pPr marL="971553" marR="0" lvl="1" indent="-485777" algn="just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Incrementar la difusión de información sobre la diversidad existente en el colegio.</a:t>
            </a:r>
          </a:p>
        </p:txBody>
      </p:sp>
    </p:spTree>
    <p:extLst>
      <p:ext uri="{BB962C8B-B14F-4D97-AF65-F5344CB8AC3E}">
        <p14:creationId xmlns:p14="http://schemas.microsoft.com/office/powerpoint/2010/main" val="29149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53310" y="8459373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1735391" y="374174"/>
            <a:ext cx="14786490" cy="246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0" i="0" u="none" strike="noStrike" kern="1200" cap="none" spc="0" normalizeH="0" baseline="0" noProof="0" dirty="0" err="1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Oportunidades</a:t>
            </a:r>
            <a:endParaRPr kumimoji="0" lang="en-US" sz="6999" b="0" i="0" u="none" strike="noStrike" kern="1200" cap="none" spc="0" normalizeH="0" baseline="0" noProof="0" dirty="0">
              <a:ln>
                <a:noFill/>
              </a:ln>
              <a:solidFill>
                <a:srgbClr val="B40D31"/>
              </a:solidFill>
              <a:effectLst/>
              <a:uLnTx/>
              <a:uFillTx/>
              <a:latin typeface="Arturo Outlin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0" i="0" u="none" strike="noStrike" kern="1200" cap="none" spc="0" normalizeH="0" baseline="0" noProof="0" dirty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34774"/>
            <a:ext cx="16709353" cy="4846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Olimpiadas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escolares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Bachillerato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internacional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Fiesta de la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familia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otros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eventos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Fiestas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Detumano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Escuelas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padres.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Espacios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para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actividades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0113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9031" y="5356253"/>
            <a:ext cx="10344878" cy="2760421"/>
          </a:xfrm>
          <a:custGeom>
            <a:avLst/>
            <a:gdLst/>
            <a:ahLst/>
            <a:cxnLst/>
            <a:rect l="l" t="t" r="r" b="b"/>
            <a:pathLst>
              <a:path w="10344878" h="2760421">
                <a:moveTo>
                  <a:pt x="0" y="0"/>
                </a:moveTo>
                <a:lnTo>
                  <a:pt x="10344878" y="0"/>
                </a:lnTo>
                <a:lnTo>
                  <a:pt x="10344878" y="2760421"/>
                </a:lnTo>
                <a:lnTo>
                  <a:pt x="0" y="2760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557342">
            <a:off x="2799782" y="4689898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5537" y="1777313"/>
            <a:ext cx="9161885" cy="27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 dirty="0" err="1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Arturo Outline"/>
                <a:cs typeface="Arturo Outline"/>
                <a:sym typeface="Arturo Outline"/>
              </a:rPr>
              <a:t>Comisión</a:t>
            </a:r>
            <a:r>
              <a:rPr kumimoji="0" lang="en-US" sz="7899" b="0" i="0" u="none" strike="noStrike" kern="1200" cap="none" spc="0" normalizeH="0" baseline="0" noProof="0" dirty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Arturo Outline"/>
                <a:cs typeface="Arturo Outline"/>
                <a:sym typeface="Arturo Outline"/>
              </a:rPr>
              <a:t> de</a:t>
            </a:r>
          </a:p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Arturo Outline"/>
                <a:cs typeface="Arturo Outline"/>
                <a:sym typeface="Arturo Outline"/>
              </a:rPr>
              <a:t>Estrategia</a:t>
            </a:r>
            <a:endParaRPr kumimoji="0" lang="en-US" sz="7899" b="0" i="0" u="none" strike="noStrike" kern="1200" cap="none" spc="0" normalizeH="0" baseline="0" noProof="0" dirty="0">
              <a:ln>
                <a:noFill/>
              </a:ln>
              <a:solidFill>
                <a:srgbClr val="B40D31"/>
              </a:solidFill>
              <a:effectLst/>
              <a:uLnTx/>
              <a:uFillTx/>
              <a:latin typeface="Arturo Outline"/>
              <a:ea typeface="Arturo Outline"/>
              <a:cs typeface="Arturo Outline"/>
              <a:sym typeface="Arturo Outline"/>
            </a:endParaRPr>
          </a:p>
        </p:txBody>
      </p:sp>
      <p:sp>
        <p:nvSpPr>
          <p:cNvPr id="5" name="Freeform 5"/>
          <p:cNvSpPr/>
          <p:nvPr/>
        </p:nvSpPr>
        <p:spPr>
          <a:xfrm rot="-1007652">
            <a:off x="9130596" y="2530142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5" y="0"/>
                </a:lnTo>
                <a:lnTo>
                  <a:pt x="4553395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656788" y="874643"/>
            <a:ext cx="3795903" cy="41148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53310" y="8459373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487575" y="3991464"/>
            <a:ext cx="4394980" cy="41148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866775"/>
            <a:ext cx="9354729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Miembros: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7241" y="2798299"/>
            <a:ext cx="16709353" cy="2261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Familia Fernandez-Clemente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Fernandez-Clemente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re The World"/>
              <a:ea typeface="+mn-ea"/>
              <a:cs typeface="+mn-cs"/>
            </a:endParaRP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Familia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Arienza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Vargas 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Familia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Cobo-Manada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95177" y="7636510"/>
            <a:ext cx="9833482" cy="1621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CONTACTO:</a:t>
            </a:r>
          </a:p>
          <a:p>
            <a:pPr marL="0" marR="0" lvl="0" indent="0" algn="ctr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comisiondiversidad.saco@gmail.com</a:t>
            </a:r>
          </a:p>
        </p:txBody>
      </p:sp>
    </p:spTree>
    <p:extLst>
      <p:ext uri="{BB962C8B-B14F-4D97-AF65-F5344CB8AC3E}">
        <p14:creationId xmlns:p14="http://schemas.microsoft.com/office/powerpoint/2010/main" val="515007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70213" y="4820893"/>
            <a:ext cx="10528712" cy="2809475"/>
          </a:xfrm>
          <a:custGeom>
            <a:avLst/>
            <a:gdLst/>
            <a:ahLst/>
            <a:cxnLst/>
            <a:rect l="l" t="t" r="r" b="b"/>
            <a:pathLst>
              <a:path w="10528712" h="2809475">
                <a:moveTo>
                  <a:pt x="0" y="0"/>
                </a:moveTo>
                <a:lnTo>
                  <a:pt x="10528712" y="0"/>
                </a:lnTo>
                <a:lnTo>
                  <a:pt x="10528712" y="2809475"/>
                </a:lnTo>
                <a:lnTo>
                  <a:pt x="0" y="2809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557342">
            <a:off x="2414095" y="4656779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3"/>
                </a:lnTo>
                <a:lnTo>
                  <a:pt x="0" y="313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481088"/>
            <a:ext cx="16891631" cy="27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Comisión de Orientación Profesional Vocacional</a:t>
            </a:r>
          </a:p>
        </p:txBody>
      </p:sp>
      <p:sp>
        <p:nvSpPr>
          <p:cNvPr id="5" name="Freeform 5"/>
          <p:cNvSpPr/>
          <p:nvPr/>
        </p:nvSpPr>
        <p:spPr>
          <a:xfrm rot="-279834">
            <a:off x="14294465" y="1453021"/>
            <a:ext cx="5194333" cy="3579368"/>
          </a:xfrm>
          <a:custGeom>
            <a:avLst/>
            <a:gdLst/>
            <a:ahLst/>
            <a:cxnLst/>
            <a:rect l="l" t="t" r="r" b="b"/>
            <a:pathLst>
              <a:path w="5194333" h="3579368">
                <a:moveTo>
                  <a:pt x="0" y="0"/>
                </a:moveTo>
                <a:lnTo>
                  <a:pt x="5194333" y="0"/>
                </a:lnTo>
                <a:lnTo>
                  <a:pt x="5194333" y="3579368"/>
                </a:lnTo>
                <a:lnTo>
                  <a:pt x="0" y="3579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36593" y="6952140"/>
            <a:ext cx="4447477" cy="3139395"/>
          </a:xfrm>
          <a:custGeom>
            <a:avLst/>
            <a:gdLst/>
            <a:ahLst/>
            <a:cxnLst/>
            <a:rect l="l" t="t" r="r" b="b"/>
            <a:pathLst>
              <a:path w="4447477" h="3139395">
                <a:moveTo>
                  <a:pt x="0" y="0"/>
                </a:moveTo>
                <a:lnTo>
                  <a:pt x="4447476" y="0"/>
                </a:lnTo>
                <a:lnTo>
                  <a:pt x="4447476" y="3139396"/>
                </a:lnTo>
                <a:lnTo>
                  <a:pt x="0" y="3139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829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631840" y="8330811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5" y="0"/>
                </a:lnTo>
                <a:lnTo>
                  <a:pt x="4553395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866775"/>
            <a:ext cx="9161885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Objetivo: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9323" y="2306665"/>
            <a:ext cx="16709353" cy="248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3" marR="0" lvl="1" indent="-485777" algn="just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Ayudar a nuestros hijos a discernir sobre su elección profesional y los estudios más idóneos. Con la implicación de padres y madres les podemos aportar una rica visión desde nuestra experiencia y actividad profesional.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33836" y="5476302"/>
            <a:ext cx="11889034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¿Cómo lo hacemos?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82495" y="7022579"/>
            <a:ext cx="13591715" cy="170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3" marR="0" lvl="1" indent="-485777" algn="just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Convocamos a padres y madres profesionales.</a:t>
            </a:r>
          </a:p>
          <a:p>
            <a:pPr marL="971553" marR="0" lvl="1" indent="-485777" algn="just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Definimos eventos con los Responsables de ESO y Bachillerato.</a:t>
            </a:r>
          </a:p>
        </p:txBody>
      </p:sp>
    </p:spTree>
    <p:extLst>
      <p:ext uri="{BB962C8B-B14F-4D97-AF65-F5344CB8AC3E}">
        <p14:creationId xmlns:p14="http://schemas.microsoft.com/office/powerpoint/2010/main" val="1880509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866775"/>
            <a:ext cx="9354729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Logros: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296444"/>
            <a:ext cx="16709353" cy="385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Cubrir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una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necesidad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relevante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para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nuestros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hijos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que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completa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las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acciones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orientación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del colegio.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Acercar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a los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alumnos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una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realidad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profesional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variada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Organización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jornadas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1º y 2º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Bachillerato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Intentar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llegar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a la ESO</a:t>
            </a:r>
          </a:p>
        </p:txBody>
      </p:sp>
      <p:pic>
        <p:nvPicPr>
          <p:cNvPr id="8" name="Imagen 7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7DE23F1F-E97A-C2A4-784F-B4E513B76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3" b="15926"/>
          <a:stretch>
            <a:fillRect/>
          </a:stretch>
        </p:blipFill>
        <p:spPr>
          <a:xfrm>
            <a:off x="4751571" y="6400840"/>
            <a:ext cx="13555479" cy="38861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2557342">
            <a:off x="5369093" y="8457822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3"/>
                </a:lnTo>
                <a:lnTo>
                  <a:pt x="0" y="313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665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9031" y="5356253"/>
            <a:ext cx="10344878" cy="2760421"/>
          </a:xfrm>
          <a:custGeom>
            <a:avLst/>
            <a:gdLst/>
            <a:ahLst/>
            <a:cxnLst/>
            <a:rect l="l" t="t" r="r" b="b"/>
            <a:pathLst>
              <a:path w="10344878" h="2760421">
                <a:moveTo>
                  <a:pt x="0" y="0"/>
                </a:moveTo>
                <a:lnTo>
                  <a:pt x="10344878" y="0"/>
                </a:lnTo>
                <a:lnTo>
                  <a:pt x="10344878" y="2760421"/>
                </a:lnTo>
                <a:lnTo>
                  <a:pt x="0" y="2760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3" name="Freeform 3"/>
          <p:cNvSpPr/>
          <p:nvPr/>
        </p:nvSpPr>
        <p:spPr>
          <a:xfrm rot="2557342">
            <a:off x="2799782" y="4689898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4" name="TextBox 4"/>
          <p:cNvSpPr txBox="1"/>
          <p:nvPr/>
        </p:nvSpPr>
        <p:spPr>
          <a:xfrm>
            <a:off x="495537" y="1777313"/>
            <a:ext cx="9161885" cy="27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 dirty="0" err="1">
                <a:solidFill>
                  <a:srgbClr val="B40D31"/>
                </a:solidFill>
                <a:latin typeface="Arturo Outline"/>
              </a:rPr>
              <a:t>Comisión</a:t>
            </a:r>
            <a:r>
              <a:rPr lang="en-US" sz="7899">
                <a:solidFill>
                  <a:srgbClr val="B40D31"/>
                </a:solidFill>
                <a:latin typeface="Arturo Outline"/>
              </a:rPr>
              <a:t> de</a:t>
            </a:r>
          </a:p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B40D31"/>
                </a:solidFill>
                <a:latin typeface="Arturo Outline"/>
              </a:rPr>
              <a:t>Pastoral</a:t>
            </a:r>
          </a:p>
        </p:txBody>
      </p:sp>
      <p:sp>
        <p:nvSpPr>
          <p:cNvPr id="5" name="Freeform 5"/>
          <p:cNvSpPr/>
          <p:nvPr/>
        </p:nvSpPr>
        <p:spPr>
          <a:xfrm rot="-1007652">
            <a:off x="9130596" y="2530142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5" y="0"/>
                </a:lnTo>
                <a:lnTo>
                  <a:pt x="4553395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807036" y="6258750"/>
            <a:ext cx="2721190" cy="3852383"/>
          </a:xfrm>
          <a:custGeom>
            <a:avLst/>
            <a:gdLst/>
            <a:ahLst/>
            <a:cxnLst/>
            <a:rect l="l" t="t" r="r" b="b"/>
            <a:pathLst>
              <a:path w="2721190" h="3852383">
                <a:moveTo>
                  <a:pt x="0" y="0"/>
                </a:moveTo>
                <a:lnTo>
                  <a:pt x="2721191" y="0"/>
                </a:lnTo>
                <a:lnTo>
                  <a:pt x="2721191" y="3852383"/>
                </a:lnTo>
                <a:lnTo>
                  <a:pt x="0" y="38523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2199568" y="397850"/>
            <a:ext cx="5624341" cy="3970123"/>
          </a:xfrm>
          <a:custGeom>
            <a:avLst/>
            <a:gdLst/>
            <a:ahLst/>
            <a:cxnLst/>
            <a:rect l="l" t="t" r="r" b="b"/>
            <a:pathLst>
              <a:path w="5624341" h="3970123">
                <a:moveTo>
                  <a:pt x="0" y="0"/>
                </a:moveTo>
                <a:lnTo>
                  <a:pt x="5624341" y="0"/>
                </a:lnTo>
                <a:lnTo>
                  <a:pt x="5624341" y="3970123"/>
                </a:lnTo>
                <a:lnTo>
                  <a:pt x="0" y="3970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460940" y="8105827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3"/>
                </a:lnTo>
                <a:lnTo>
                  <a:pt x="0" y="313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4002501" y="5143500"/>
            <a:ext cx="3468769" cy="5143500"/>
          </a:xfrm>
          <a:custGeom>
            <a:avLst/>
            <a:gdLst/>
            <a:ahLst/>
            <a:cxnLst/>
            <a:rect l="l" t="t" r="r" b="b"/>
            <a:pathLst>
              <a:path w="3468769" h="5143500">
                <a:moveTo>
                  <a:pt x="0" y="0"/>
                </a:moveTo>
                <a:lnTo>
                  <a:pt x="3468770" y="0"/>
                </a:lnTo>
                <a:lnTo>
                  <a:pt x="346877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1739091" y="943627"/>
            <a:ext cx="9161885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B40D31"/>
                </a:solidFill>
                <a:latin typeface="Arturo Outline"/>
              </a:rPr>
              <a:t>Objetivos: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8407" y="2769724"/>
            <a:ext cx="16709353" cy="566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Promover la colaboración de las familias en los procesos de evangelización, alentando la vivencia de la fe en familia y apoyando la educación e iniciación cristiana de nuestros hijos.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Realizar actividades para impulsar “LA FAMILIA DEL </a:t>
            </a:r>
          </a:p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      SAGRADO CORAZÓN“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Creación de nuevos grupos de Familias Barat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3478182" cy="3410621"/>
          </a:xfrm>
          <a:custGeom>
            <a:avLst/>
            <a:gdLst/>
            <a:ahLst/>
            <a:cxnLst/>
            <a:rect l="l" t="t" r="r" b="b"/>
            <a:pathLst>
              <a:path w="3478182" h="3410621">
                <a:moveTo>
                  <a:pt x="0" y="0"/>
                </a:moveTo>
                <a:lnTo>
                  <a:pt x="3478182" y="0"/>
                </a:lnTo>
                <a:lnTo>
                  <a:pt x="3478182" y="3410621"/>
                </a:lnTo>
                <a:lnTo>
                  <a:pt x="0" y="3410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490" b="-24484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283912" y="7689448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1007652">
            <a:off x="8199514" y="7529037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5" y="0"/>
                </a:lnTo>
                <a:lnTo>
                  <a:pt x="4553395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422413" y="46833"/>
            <a:ext cx="5328749" cy="3761470"/>
          </a:xfrm>
          <a:custGeom>
            <a:avLst/>
            <a:gdLst/>
            <a:ahLst/>
            <a:cxnLst/>
            <a:rect l="l" t="t" r="r" b="b"/>
            <a:pathLst>
              <a:path w="5328749" h="3761470">
                <a:moveTo>
                  <a:pt x="0" y="0"/>
                </a:moveTo>
                <a:lnTo>
                  <a:pt x="5328749" y="0"/>
                </a:lnTo>
                <a:lnTo>
                  <a:pt x="5328749" y="3761470"/>
                </a:lnTo>
                <a:lnTo>
                  <a:pt x="0" y="3761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1692046" y="3972737"/>
            <a:ext cx="15999060" cy="3599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Adore The World"/>
              </a:rPr>
              <a:t>Catequesis</a:t>
            </a:r>
            <a:r>
              <a:rPr lang="en-US" sz="5199" dirty="0">
                <a:solidFill>
                  <a:srgbClr val="000000"/>
                </a:solidFill>
                <a:latin typeface="Adore The World"/>
              </a:rPr>
              <a:t> de Primera </a:t>
            </a:r>
            <a:r>
              <a:rPr lang="en-US" sz="5199" dirty="0" err="1">
                <a:solidFill>
                  <a:srgbClr val="000000"/>
                </a:solidFill>
                <a:latin typeface="Adore The World"/>
              </a:rPr>
              <a:t>Comunión</a:t>
            </a:r>
            <a:r>
              <a:rPr lang="en-US" sz="5199" dirty="0">
                <a:solidFill>
                  <a:srgbClr val="000000"/>
                </a:solidFill>
                <a:latin typeface="Adore The World"/>
              </a:rPr>
              <a:t> y de </a:t>
            </a:r>
            <a:r>
              <a:rPr lang="en-US" sz="5199" dirty="0" err="1">
                <a:solidFill>
                  <a:srgbClr val="000000"/>
                </a:solidFill>
                <a:latin typeface="Adore The World"/>
              </a:rPr>
              <a:t>Confirmación</a:t>
            </a:r>
            <a:r>
              <a:rPr lang="en-US" sz="5199" dirty="0">
                <a:solidFill>
                  <a:srgbClr val="000000"/>
                </a:solidFill>
                <a:latin typeface="Adore The World"/>
              </a:rPr>
              <a:t>.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Adore The World"/>
              </a:rPr>
              <a:t>Charlas de padres de Primera </a:t>
            </a:r>
            <a:r>
              <a:rPr lang="en-US" sz="5199" dirty="0" err="1">
                <a:solidFill>
                  <a:srgbClr val="000000"/>
                </a:solidFill>
                <a:latin typeface="Adore The World"/>
              </a:rPr>
              <a:t>Comunión</a:t>
            </a:r>
            <a:r>
              <a:rPr lang="en-US" sz="5199" dirty="0">
                <a:solidFill>
                  <a:srgbClr val="000000"/>
                </a:solidFill>
                <a:latin typeface="Adore The World"/>
              </a:rPr>
              <a:t> y de </a:t>
            </a:r>
            <a:r>
              <a:rPr lang="en-US" sz="5199" dirty="0" err="1">
                <a:solidFill>
                  <a:srgbClr val="000000"/>
                </a:solidFill>
                <a:latin typeface="Adore The World"/>
              </a:rPr>
              <a:t>Confirmación</a:t>
            </a:r>
            <a:r>
              <a:rPr lang="en-US" sz="5199" dirty="0">
                <a:solidFill>
                  <a:srgbClr val="000000"/>
                </a:solidFill>
                <a:latin typeface="Adore The World"/>
              </a:rPr>
              <a:t>.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>
                <a:solidFill>
                  <a:srgbClr val="000000"/>
                </a:solidFill>
                <a:latin typeface="Adore The World"/>
              </a:rPr>
              <a:t>Grupo I y II de </a:t>
            </a:r>
            <a:r>
              <a:rPr lang="en-US" sz="5199" dirty="0" err="1">
                <a:solidFill>
                  <a:srgbClr val="000000"/>
                </a:solidFill>
                <a:latin typeface="Adore The World"/>
              </a:rPr>
              <a:t>actualización</a:t>
            </a:r>
            <a:r>
              <a:rPr lang="en-US" sz="5199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Adore The World"/>
              </a:rPr>
              <a:t>teológica</a:t>
            </a:r>
            <a:r>
              <a:rPr lang="en-US" sz="5199" dirty="0">
                <a:solidFill>
                  <a:srgbClr val="000000"/>
                </a:solidFill>
                <a:latin typeface="Adore The World"/>
              </a:rPr>
              <a:t> (EEEE)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Adore The World"/>
              </a:rPr>
              <a:t>Colaboración</a:t>
            </a:r>
            <a:r>
              <a:rPr lang="en-US" sz="5199" dirty="0">
                <a:solidFill>
                  <a:srgbClr val="000000"/>
                </a:solidFill>
                <a:latin typeface="Adore The World"/>
              </a:rPr>
              <a:t> con la Fundación </a:t>
            </a:r>
            <a:r>
              <a:rPr lang="en-US" sz="5199">
                <a:solidFill>
                  <a:srgbClr val="000000"/>
                </a:solidFill>
                <a:latin typeface="Adore The World"/>
              </a:rPr>
              <a:t>ASCE </a:t>
            </a:r>
            <a:endParaRPr lang="en-US" sz="5199" dirty="0">
              <a:solidFill>
                <a:srgbClr val="000000"/>
              </a:solidFill>
              <a:latin typeface="Adore The Wor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956189" y="3491890"/>
            <a:ext cx="1734918" cy="2500782"/>
          </a:xfrm>
          <a:custGeom>
            <a:avLst/>
            <a:gdLst/>
            <a:ahLst/>
            <a:cxnLst/>
            <a:rect l="l" t="t" r="r" b="b"/>
            <a:pathLst>
              <a:path w="1734918" h="2500782">
                <a:moveTo>
                  <a:pt x="0" y="0"/>
                </a:moveTo>
                <a:lnTo>
                  <a:pt x="1734917" y="0"/>
                </a:lnTo>
                <a:lnTo>
                  <a:pt x="1734917" y="2500782"/>
                </a:lnTo>
                <a:lnTo>
                  <a:pt x="0" y="2500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4221271" y="6938133"/>
            <a:ext cx="2844618" cy="2887937"/>
          </a:xfrm>
          <a:custGeom>
            <a:avLst/>
            <a:gdLst/>
            <a:ahLst/>
            <a:cxnLst/>
            <a:rect l="l" t="t" r="r" b="b"/>
            <a:pathLst>
              <a:path w="2844618" h="2887937">
                <a:moveTo>
                  <a:pt x="0" y="0"/>
                </a:moveTo>
                <a:lnTo>
                  <a:pt x="2844618" y="0"/>
                </a:lnTo>
                <a:lnTo>
                  <a:pt x="2844618" y="2887937"/>
                </a:lnTo>
                <a:lnTo>
                  <a:pt x="0" y="2887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5497030" y="239420"/>
            <a:ext cx="13297471" cy="325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B40D31"/>
                </a:solidFill>
                <a:latin typeface="Arturo Outline"/>
              </a:rPr>
              <a:t>Conjuntamente con la pastoral del colegio participamos en: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283912" y="7689448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1007652">
            <a:off x="15338891" y="-279920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691691" y="2575001"/>
            <a:ext cx="15725734" cy="568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Eucaristías de Adviento y Pascua.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Campañas solidarias: recogida de ropa, alimentos, juguetes...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Primero Solidario: padres acompañantes.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Grupos Barat: Peregrinación a las Vírgenes del Colegio, cena solidaria...</a:t>
            </a:r>
          </a:p>
          <a:p>
            <a:pPr algn="just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Adore The Wor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39164" y="6262523"/>
            <a:ext cx="3379332" cy="4024477"/>
          </a:xfrm>
          <a:custGeom>
            <a:avLst/>
            <a:gdLst/>
            <a:ahLst/>
            <a:cxnLst/>
            <a:rect l="l" t="t" r="r" b="b"/>
            <a:pathLst>
              <a:path w="3379332" h="4024477">
                <a:moveTo>
                  <a:pt x="0" y="0"/>
                </a:moveTo>
                <a:lnTo>
                  <a:pt x="3379332" y="0"/>
                </a:lnTo>
                <a:lnTo>
                  <a:pt x="3379332" y="4024477"/>
                </a:lnTo>
                <a:lnTo>
                  <a:pt x="0" y="402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6391552" y="794507"/>
            <a:ext cx="1669610" cy="1832219"/>
          </a:xfrm>
          <a:custGeom>
            <a:avLst/>
            <a:gdLst/>
            <a:ahLst/>
            <a:cxnLst/>
            <a:rect l="l" t="t" r="r" b="b"/>
            <a:pathLst>
              <a:path w="1669610" h="1832219">
                <a:moveTo>
                  <a:pt x="0" y="0"/>
                </a:moveTo>
                <a:lnTo>
                  <a:pt x="1669610" y="0"/>
                </a:lnTo>
                <a:lnTo>
                  <a:pt x="1669610" y="1832219"/>
                </a:lnTo>
                <a:lnTo>
                  <a:pt x="0" y="18322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374597" y="1288932"/>
            <a:ext cx="2294667" cy="2484078"/>
          </a:xfrm>
          <a:custGeom>
            <a:avLst/>
            <a:gdLst/>
            <a:ahLst/>
            <a:cxnLst/>
            <a:rect l="l" t="t" r="r" b="b"/>
            <a:pathLst>
              <a:path w="2294667" h="2484078">
                <a:moveTo>
                  <a:pt x="0" y="0"/>
                </a:moveTo>
                <a:lnTo>
                  <a:pt x="2294667" y="0"/>
                </a:lnTo>
                <a:lnTo>
                  <a:pt x="2294667" y="2484078"/>
                </a:lnTo>
                <a:lnTo>
                  <a:pt x="0" y="24840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321850" y="3962672"/>
            <a:ext cx="1983552" cy="2361657"/>
          </a:xfrm>
          <a:custGeom>
            <a:avLst/>
            <a:gdLst/>
            <a:ahLst/>
            <a:cxnLst/>
            <a:rect l="l" t="t" r="r" b="b"/>
            <a:pathLst>
              <a:path w="1983552" h="2361657">
                <a:moveTo>
                  <a:pt x="0" y="0"/>
                </a:moveTo>
                <a:lnTo>
                  <a:pt x="1983552" y="0"/>
                </a:lnTo>
                <a:lnTo>
                  <a:pt x="1983552" y="2361656"/>
                </a:lnTo>
                <a:lnTo>
                  <a:pt x="0" y="2361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25288" y="-384190"/>
            <a:ext cx="2576676" cy="3662775"/>
          </a:xfrm>
          <a:custGeom>
            <a:avLst/>
            <a:gdLst/>
            <a:ahLst/>
            <a:cxnLst/>
            <a:rect l="l" t="t" r="r" b="b"/>
            <a:pathLst>
              <a:path w="2576676" h="3662775">
                <a:moveTo>
                  <a:pt x="0" y="0"/>
                </a:moveTo>
                <a:lnTo>
                  <a:pt x="2576676" y="0"/>
                </a:lnTo>
                <a:lnTo>
                  <a:pt x="2576676" y="3662775"/>
                </a:lnTo>
                <a:lnTo>
                  <a:pt x="0" y="36627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210434" y="8007855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5" y="0"/>
                </a:lnTo>
                <a:lnTo>
                  <a:pt x="4553395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1007652">
            <a:off x="15717292" y="842025"/>
            <a:ext cx="3917130" cy="2699259"/>
          </a:xfrm>
          <a:custGeom>
            <a:avLst/>
            <a:gdLst/>
            <a:ahLst/>
            <a:cxnLst/>
            <a:rect l="l" t="t" r="r" b="b"/>
            <a:pathLst>
              <a:path w="3917130" h="2699259">
                <a:moveTo>
                  <a:pt x="0" y="0"/>
                </a:moveTo>
                <a:lnTo>
                  <a:pt x="3917131" y="0"/>
                </a:lnTo>
                <a:lnTo>
                  <a:pt x="3917131" y="2699259"/>
                </a:lnTo>
                <a:lnTo>
                  <a:pt x="0" y="2699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260240" y="1371283"/>
            <a:ext cx="15999060" cy="738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5" lvl="1" indent="-442598" algn="just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Seguir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enriqueciendo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formación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cristiana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bajo la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espiritualidad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de Sta. Magdalena Sofía.</a:t>
            </a:r>
          </a:p>
          <a:p>
            <a:pPr marL="885195" lvl="1" indent="-442598" algn="just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Formadas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por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padres y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madres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del colegio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acompañados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por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una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RSCJ.</a:t>
            </a:r>
          </a:p>
          <a:p>
            <a:pPr marL="885195" lvl="1" indent="-442598" algn="just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Reuniones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una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vez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al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mes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en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casas y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una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vez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al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trimestre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todos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los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grupos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en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la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Comunidad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de las RSCJ.</a:t>
            </a:r>
          </a:p>
          <a:p>
            <a:pPr marL="885195" lvl="1" indent="-442598" algn="just">
              <a:lnSpc>
                <a:spcPts val="5740"/>
              </a:lnSpc>
              <a:buFont typeface="Arial"/>
              <a:buChar char="•"/>
            </a:pPr>
            <a:r>
              <a:rPr lang="en-US" sz="4100" dirty="0">
                <a:solidFill>
                  <a:srgbClr val="000000"/>
                </a:solidFill>
                <a:latin typeface="Adore The World"/>
              </a:rPr>
              <a:t>Temas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comunes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y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actuales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.</a:t>
            </a:r>
          </a:p>
          <a:p>
            <a:pPr marL="885195" lvl="1" indent="-442598" algn="just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Convivencias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y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retiros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abiertos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a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todas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las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familias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del colegio.</a:t>
            </a:r>
          </a:p>
          <a:p>
            <a:pPr marL="885195" lvl="1" indent="-442598" algn="just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Objetivos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:</a:t>
            </a:r>
          </a:p>
          <a:p>
            <a:pPr algn="just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Adore The World"/>
              </a:rPr>
              <a:t>         -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Fomentar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la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creación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de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nuevos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grupos</a:t>
            </a:r>
            <a:endParaRPr lang="en-US" sz="4100" dirty="0">
              <a:solidFill>
                <a:srgbClr val="000000"/>
              </a:solidFill>
              <a:latin typeface="Adore The World"/>
            </a:endParaRPr>
          </a:p>
          <a:p>
            <a:pPr algn="just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Adore The World"/>
              </a:rPr>
              <a:t>         -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Información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en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la web del colegio, </a:t>
            </a:r>
            <a:r>
              <a:rPr lang="en-US" sz="4100" dirty="0" err="1">
                <a:solidFill>
                  <a:srgbClr val="000000"/>
                </a:solidFill>
                <a:latin typeface="Adore The World"/>
              </a:rPr>
              <a:t>pestaña</a:t>
            </a:r>
            <a:r>
              <a:rPr lang="en-US" sz="4100" dirty="0">
                <a:solidFill>
                  <a:srgbClr val="000000"/>
                </a:solidFill>
                <a:latin typeface="Adore The World"/>
              </a:rPr>
              <a:t> de APA</a:t>
            </a:r>
          </a:p>
        </p:txBody>
      </p:sp>
      <p:sp>
        <p:nvSpPr>
          <p:cNvPr id="6" name="Freeform 6"/>
          <p:cNvSpPr/>
          <p:nvPr/>
        </p:nvSpPr>
        <p:spPr>
          <a:xfrm>
            <a:off x="13729012" y="7546104"/>
            <a:ext cx="4246459" cy="2740896"/>
          </a:xfrm>
          <a:custGeom>
            <a:avLst/>
            <a:gdLst/>
            <a:ahLst/>
            <a:cxnLst/>
            <a:rect l="l" t="t" r="r" b="b"/>
            <a:pathLst>
              <a:path w="4246459" h="2740896">
                <a:moveTo>
                  <a:pt x="0" y="0"/>
                </a:moveTo>
                <a:lnTo>
                  <a:pt x="4246460" y="0"/>
                </a:lnTo>
                <a:lnTo>
                  <a:pt x="4246460" y="2740896"/>
                </a:lnTo>
                <a:lnTo>
                  <a:pt x="0" y="2740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1665613" y="171765"/>
            <a:ext cx="10411021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B40D31"/>
                </a:solidFill>
                <a:latin typeface="Arturo Outline"/>
              </a:rPr>
              <a:t>Familias Barat: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210434" y="8007855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5" y="0"/>
                </a:lnTo>
                <a:lnTo>
                  <a:pt x="4553395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1007652">
            <a:off x="15717292" y="842025"/>
            <a:ext cx="3917130" cy="2699259"/>
          </a:xfrm>
          <a:custGeom>
            <a:avLst/>
            <a:gdLst/>
            <a:ahLst/>
            <a:cxnLst/>
            <a:rect l="l" t="t" r="r" b="b"/>
            <a:pathLst>
              <a:path w="3917130" h="2699259">
                <a:moveTo>
                  <a:pt x="0" y="0"/>
                </a:moveTo>
                <a:lnTo>
                  <a:pt x="3917131" y="0"/>
                </a:lnTo>
                <a:lnTo>
                  <a:pt x="3917131" y="2699259"/>
                </a:lnTo>
                <a:lnTo>
                  <a:pt x="0" y="2699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260240" y="1972579"/>
            <a:ext cx="15999060" cy="696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8" lvl="1" indent="-593724" algn="just">
              <a:lnSpc>
                <a:spcPts val="7699"/>
              </a:lnSpc>
              <a:buFont typeface="Arial"/>
              <a:buChar char="•"/>
            </a:pPr>
            <a:r>
              <a:rPr lang="en-US" sz="5499" dirty="0">
                <a:solidFill>
                  <a:srgbClr val="000000"/>
                </a:solidFill>
                <a:latin typeface="Adore The World"/>
              </a:rPr>
              <a:t>Susana Palomares</a:t>
            </a:r>
          </a:p>
          <a:p>
            <a:pPr marL="1187448" lvl="1" indent="-593724" algn="just">
              <a:lnSpc>
                <a:spcPts val="7699"/>
              </a:lnSpc>
              <a:buFont typeface="Arial"/>
              <a:buChar char="•"/>
            </a:pPr>
            <a:r>
              <a:rPr lang="en-US" sz="5499" dirty="0">
                <a:solidFill>
                  <a:srgbClr val="000000"/>
                </a:solidFill>
                <a:latin typeface="Adore The World"/>
              </a:rPr>
              <a:t>Cristina </a:t>
            </a:r>
            <a:r>
              <a:rPr lang="en-US" sz="5499" dirty="0" err="1">
                <a:solidFill>
                  <a:srgbClr val="000000"/>
                </a:solidFill>
                <a:latin typeface="Adore The World"/>
              </a:rPr>
              <a:t>Manada</a:t>
            </a:r>
            <a:endParaRPr lang="en-US" sz="5499" dirty="0">
              <a:solidFill>
                <a:srgbClr val="000000"/>
              </a:solidFill>
              <a:latin typeface="Adore The World"/>
            </a:endParaRPr>
          </a:p>
          <a:p>
            <a:pPr marL="1187448" lvl="1" indent="-593724" algn="just">
              <a:lnSpc>
                <a:spcPts val="7699"/>
              </a:lnSpc>
              <a:buFont typeface="Arial"/>
              <a:buChar char="•"/>
            </a:pPr>
            <a:r>
              <a:rPr lang="en-US" sz="5499" dirty="0">
                <a:solidFill>
                  <a:srgbClr val="000000"/>
                </a:solidFill>
                <a:latin typeface="Adore The World"/>
              </a:rPr>
              <a:t>Bárbara Fernández</a:t>
            </a:r>
          </a:p>
          <a:p>
            <a:pPr marL="593724" lvl="1" algn="just">
              <a:lnSpc>
                <a:spcPts val="7699"/>
              </a:lnSpc>
            </a:pPr>
            <a:endParaRPr lang="en-US" sz="5499" dirty="0">
              <a:solidFill>
                <a:srgbClr val="000000"/>
              </a:solidFill>
              <a:latin typeface="Adore The World"/>
            </a:endParaRPr>
          </a:p>
          <a:p>
            <a:pPr algn="just">
              <a:lnSpc>
                <a:spcPts val="7699"/>
              </a:lnSpc>
            </a:pPr>
            <a:endParaRPr lang="en-US" sz="5499" dirty="0">
              <a:solidFill>
                <a:srgbClr val="000000"/>
              </a:solidFill>
              <a:latin typeface="Adore The World"/>
            </a:endParaRPr>
          </a:p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Adore The World"/>
              </a:rPr>
              <a:t>Estáis</a:t>
            </a:r>
            <a:r>
              <a:rPr lang="en-US" sz="5499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dore The World"/>
              </a:rPr>
              <a:t>invitados</a:t>
            </a:r>
            <a:r>
              <a:rPr lang="en-US" sz="5499" dirty="0">
                <a:solidFill>
                  <a:srgbClr val="000000"/>
                </a:solidFill>
                <a:latin typeface="Adore The World"/>
              </a:rPr>
              <a:t> a </a:t>
            </a:r>
            <a:r>
              <a:rPr lang="en-US" sz="5499" dirty="0" err="1">
                <a:solidFill>
                  <a:srgbClr val="000000"/>
                </a:solidFill>
                <a:latin typeface="Adore The World"/>
              </a:rPr>
              <a:t>colaborar</a:t>
            </a:r>
            <a:r>
              <a:rPr lang="en-US" sz="5499" dirty="0">
                <a:solidFill>
                  <a:srgbClr val="000000"/>
                </a:solidFill>
                <a:latin typeface="Adore The World"/>
              </a:rPr>
              <a:t>:</a:t>
            </a:r>
          </a:p>
          <a:p>
            <a:pPr algn="ctr">
              <a:lnSpc>
                <a:spcPts val="7699"/>
              </a:lnSpc>
            </a:pPr>
            <a:r>
              <a:rPr lang="en-US" sz="5499" u="sng" dirty="0">
                <a:solidFill>
                  <a:srgbClr val="000000"/>
                </a:solidFill>
                <a:latin typeface="Adore The World"/>
                <a:hlinkClick r:id="rId4" tooltip="mailto:apasacorachamartin@gmail.com"/>
              </a:rPr>
              <a:t>apasacorachamartin@gmail.com</a:t>
            </a:r>
          </a:p>
        </p:txBody>
      </p:sp>
      <p:sp>
        <p:nvSpPr>
          <p:cNvPr id="5" name="Freeform 5"/>
          <p:cNvSpPr/>
          <p:nvPr/>
        </p:nvSpPr>
        <p:spPr>
          <a:xfrm>
            <a:off x="9728530" y="219165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1665613" y="171765"/>
            <a:ext cx="10411021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B40D31"/>
                </a:solidFill>
                <a:latin typeface="Arturo Outline"/>
              </a:rPr>
              <a:t>Miembros: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460940" y="8105827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3"/>
                </a:lnTo>
                <a:lnTo>
                  <a:pt x="0" y="313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75657" y="2769724"/>
            <a:ext cx="16709353" cy="3839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Adore The World"/>
                <a:sym typeface="Adore The World"/>
              </a:rPr>
              <a:t>Dirigir y coordinar las actividades de APA.</a:t>
            </a:r>
          </a:p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Adore The World"/>
                <a:sym typeface="Adore The World"/>
              </a:rPr>
              <a:t>Convocar y presidir las asambleas y juntas de APA.</a:t>
            </a:r>
          </a:p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Adore The World"/>
                <a:sym typeface="Adore The World"/>
              </a:rPr>
              <a:t>Realizar el seguimiento y aunar el trabajo de cada comisión.</a:t>
            </a:r>
          </a:p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Adore The World"/>
                <a:sym typeface="Adore The World"/>
              </a:rPr>
              <a:t>Llevar el día a día de la asociación.</a:t>
            </a:r>
          </a:p>
        </p:txBody>
      </p:sp>
      <p:sp>
        <p:nvSpPr>
          <p:cNvPr id="5" name="Freeform 5"/>
          <p:cNvSpPr/>
          <p:nvPr/>
        </p:nvSpPr>
        <p:spPr>
          <a:xfrm>
            <a:off x="9530334" y="6699016"/>
            <a:ext cx="2975662" cy="2975662"/>
          </a:xfrm>
          <a:custGeom>
            <a:avLst/>
            <a:gdLst/>
            <a:ahLst/>
            <a:cxnLst/>
            <a:rect l="l" t="t" r="r" b="b"/>
            <a:pathLst>
              <a:path w="2975662" h="2975662">
                <a:moveTo>
                  <a:pt x="0" y="0"/>
                </a:moveTo>
                <a:lnTo>
                  <a:pt x="2975662" y="0"/>
                </a:lnTo>
                <a:lnTo>
                  <a:pt x="2975662" y="2975663"/>
                </a:lnTo>
                <a:lnTo>
                  <a:pt x="0" y="2975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726657" y="0"/>
            <a:ext cx="4167845" cy="4114800"/>
          </a:xfrm>
          <a:custGeom>
            <a:avLst/>
            <a:gdLst/>
            <a:ahLst/>
            <a:cxnLst/>
            <a:rect l="l" t="t" r="r" b="b"/>
            <a:pathLst>
              <a:path w="4167845" h="4114800">
                <a:moveTo>
                  <a:pt x="0" y="0"/>
                </a:moveTo>
                <a:lnTo>
                  <a:pt x="4167846" y="0"/>
                </a:lnTo>
                <a:lnTo>
                  <a:pt x="41678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39091" y="943627"/>
            <a:ext cx="9161885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Arturo Outline"/>
                <a:cs typeface="Arturo Outline"/>
                <a:sym typeface="Arturo Outline"/>
              </a:rPr>
              <a:t>Objetivos: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9031" y="5356253"/>
            <a:ext cx="10344878" cy="2760421"/>
          </a:xfrm>
          <a:custGeom>
            <a:avLst/>
            <a:gdLst/>
            <a:ahLst/>
            <a:cxnLst/>
            <a:rect l="l" t="t" r="r" b="b"/>
            <a:pathLst>
              <a:path w="10344878" h="2760421">
                <a:moveTo>
                  <a:pt x="0" y="0"/>
                </a:moveTo>
                <a:lnTo>
                  <a:pt x="10344878" y="0"/>
                </a:lnTo>
                <a:lnTo>
                  <a:pt x="10344878" y="2760421"/>
                </a:lnTo>
                <a:lnTo>
                  <a:pt x="0" y="2760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2557342">
            <a:off x="2799782" y="4689898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495537" y="1070220"/>
            <a:ext cx="9161885" cy="27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B40D31"/>
                </a:solidFill>
                <a:latin typeface="Arturo Outline"/>
              </a:rPr>
              <a:t>Comisión de</a:t>
            </a:r>
          </a:p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B40D31"/>
                </a:solidFill>
                <a:latin typeface="Arturo Outline"/>
              </a:rPr>
              <a:t>Comunicación</a:t>
            </a:r>
          </a:p>
        </p:txBody>
      </p:sp>
      <p:sp>
        <p:nvSpPr>
          <p:cNvPr id="5" name="Freeform 5"/>
          <p:cNvSpPr/>
          <p:nvPr/>
        </p:nvSpPr>
        <p:spPr>
          <a:xfrm rot="-1007652">
            <a:off x="9130596" y="2530142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5" y="0"/>
                </a:lnTo>
                <a:lnTo>
                  <a:pt x="4553395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28700" y="6736463"/>
            <a:ext cx="4773662" cy="3369643"/>
          </a:xfrm>
          <a:custGeom>
            <a:avLst/>
            <a:gdLst/>
            <a:ahLst/>
            <a:cxnLst/>
            <a:rect l="l" t="t" r="r" b="b"/>
            <a:pathLst>
              <a:path w="4773662" h="3369643">
                <a:moveTo>
                  <a:pt x="0" y="0"/>
                </a:moveTo>
                <a:lnTo>
                  <a:pt x="4773662" y="0"/>
                </a:lnTo>
                <a:lnTo>
                  <a:pt x="4773662" y="3369644"/>
                </a:lnTo>
                <a:lnTo>
                  <a:pt x="0" y="3369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4647476" y="392125"/>
            <a:ext cx="3022015" cy="4279732"/>
          </a:xfrm>
          <a:custGeom>
            <a:avLst/>
            <a:gdLst/>
            <a:ahLst/>
            <a:cxnLst/>
            <a:rect l="l" t="t" r="r" b="b"/>
            <a:pathLst>
              <a:path w="3022015" h="4279732">
                <a:moveTo>
                  <a:pt x="0" y="0"/>
                </a:moveTo>
                <a:lnTo>
                  <a:pt x="3022016" y="0"/>
                </a:lnTo>
                <a:lnTo>
                  <a:pt x="3022016" y="4279732"/>
                </a:lnTo>
                <a:lnTo>
                  <a:pt x="0" y="4279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460940" y="8105827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3"/>
                </a:lnTo>
                <a:lnTo>
                  <a:pt x="0" y="313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1007652">
            <a:off x="14905822" y="142543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0" y="0"/>
                </a:lnTo>
                <a:lnTo>
                  <a:pt x="3609600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739091" y="943627"/>
            <a:ext cx="9161885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B40D31"/>
                </a:solidFill>
                <a:latin typeface="Arturo Outline"/>
              </a:rPr>
              <a:t>Objetivos: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105044"/>
            <a:ext cx="16709353" cy="6611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Comunicación interna: Junta Directiva de la Asociación - Padres de Alumnos </a:t>
            </a:r>
          </a:p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Comunicación externa: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Asociación de Antiguos Alumnos. 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Otras Asociaciones de Madres y Padres de Alumnos. 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La dirección del centro. 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Adore The World"/>
              </a:rPr>
              <a:t>Otros</a:t>
            </a:r>
          </a:p>
        </p:txBody>
      </p:sp>
      <p:sp>
        <p:nvSpPr>
          <p:cNvPr id="6" name="Freeform 6"/>
          <p:cNvSpPr/>
          <p:nvPr/>
        </p:nvSpPr>
        <p:spPr>
          <a:xfrm>
            <a:off x="11872291" y="6978570"/>
            <a:ext cx="5119743" cy="2879856"/>
          </a:xfrm>
          <a:custGeom>
            <a:avLst/>
            <a:gdLst/>
            <a:ahLst/>
            <a:cxnLst/>
            <a:rect l="l" t="t" r="r" b="b"/>
            <a:pathLst>
              <a:path w="5119743" h="2879856">
                <a:moveTo>
                  <a:pt x="0" y="0"/>
                </a:moveTo>
                <a:lnTo>
                  <a:pt x="5119744" y="0"/>
                </a:lnTo>
                <a:lnTo>
                  <a:pt x="5119744" y="2879855"/>
                </a:lnTo>
                <a:lnTo>
                  <a:pt x="0" y="287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53310" y="8459373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028700" y="2252583"/>
            <a:ext cx="16709353" cy="464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4" lvl="1" indent="-474982" algn="just">
              <a:lnSpc>
                <a:spcPts val="6160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Anuario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: Fotos y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datos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de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contacto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de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alumnos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</a:t>
            </a:r>
          </a:p>
          <a:p>
            <a:pPr marL="949964" lvl="1" indent="-474982" algn="just">
              <a:lnSpc>
                <a:spcPts val="6160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Página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web de APA (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alojada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en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la web del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propio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colegio). </a:t>
            </a:r>
          </a:p>
          <a:p>
            <a:pPr marL="949964" lvl="1" indent="-474982" algn="just">
              <a:lnSpc>
                <a:spcPts val="6160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Publicación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y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difusión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de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actas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de las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reuniones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mensuales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de la Junta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Directiva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del APA y de la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Asamblea</a:t>
            </a:r>
            <a:endParaRPr lang="en-US" sz="4400" dirty="0">
              <a:solidFill>
                <a:srgbClr val="000000"/>
              </a:solidFill>
              <a:latin typeface="Adore The World"/>
            </a:endParaRPr>
          </a:p>
          <a:p>
            <a:pPr marL="949964" lvl="1" indent="-474982" algn="just">
              <a:lnSpc>
                <a:spcPts val="6160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Elaboración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y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difusión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de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mensajes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, circulares y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demás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comunicaciones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de APA para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informar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 a las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</a:rPr>
              <a:t>familias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13183547" y="3079080"/>
            <a:ext cx="1825429" cy="1150020"/>
          </a:xfrm>
          <a:custGeom>
            <a:avLst/>
            <a:gdLst/>
            <a:ahLst/>
            <a:cxnLst/>
            <a:rect l="l" t="t" r="r" b="b"/>
            <a:pathLst>
              <a:path w="1825429" h="1150020">
                <a:moveTo>
                  <a:pt x="0" y="0"/>
                </a:moveTo>
                <a:lnTo>
                  <a:pt x="1825429" y="0"/>
                </a:lnTo>
                <a:lnTo>
                  <a:pt x="1825429" y="1150021"/>
                </a:lnTo>
                <a:lnTo>
                  <a:pt x="0" y="1150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6494755" y="6262311"/>
            <a:ext cx="1310089" cy="908874"/>
          </a:xfrm>
          <a:custGeom>
            <a:avLst/>
            <a:gdLst/>
            <a:ahLst/>
            <a:cxnLst/>
            <a:rect l="l" t="t" r="r" b="b"/>
            <a:pathLst>
              <a:path w="1310089" h="908874">
                <a:moveTo>
                  <a:pt x="0" y="0"/>
                </a:moveTo>
                <a:lnTo>
                  <a:pt x="1310089" y="0"/>
                </a:lnTo>
                <a:lnTo>
                  <a:pt x="1310089" y="908874"/>
                </a:lnTo>
                <a:lnTo>
                  <a:pt x="0" y="908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1946660" y="616109"/>
            <a:ext cx="2559894" cy="1807925"/>
          </a:xfrm>
          <a:custGeom>
            <a:avLst/>
            <a:gdLst/>
            <a:ahLst/>
            <a:cxnLst/>
            <a:rect l="l" t="t" r="r" b="b"/>
            <a:pathLst>
              <a:path w="2559894" h="1807925">
                <a:moveTo>
                  <a:pt x="0" y="0"/>
                </a:moveTo>
                <a:lnTo>
                  <a:pt x="2559894" y="0"/>
                </a:lnTo>
                <a:lnTo>
                  <a:pt x="2559894" y="1807924"/>
                </a:lnTo>
                <a:lnTo>
                  <a:pt x="0" y="18079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028700" y="495968"/>
            <a:ext cx="10126103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B40D31"/>
                </a:solidFill>
                <a:latin typeface="Arturo Outline"/>
              </a:rPr>
              <a:t>Actividades: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210434" y="8007855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5" y="0"/>
                </a:lnTo>
                <a:lnTo>
                  <a:pt x="4553395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717292" y="842025"/>
            <a:ext cx="3917130" cy="2699259"/>
          </a:xfrm>
          <a:custGeom>
            <a:avLst/>
            <a:gdLst/>
            <a:ahLst/>
            <a:cxnLst/>
            <a:rect l="l" t="t" r="r" b="b"/>
            <a:pathLst>
              <a:path w="3917130" h="2699259">
                <a:moveTo>
                  <a:pt x="0" y="0"/>
                </a:moveTo>
                <a:lnTo>
                  <a:pt x="3917131" y="0"/>
                </a:lnTo>
                <a:lnTo>
                  <a:pt x="3917131" y="2699259"/>
                </a:lnTo>
                <a:lnTo>
                  <a:pt x="0" y="2699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60240" y="1972579"/>
            <a:ext cx="15999060" cy="696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8" marR="0" lvl="1" indent="-593724" algn="just" defTabSz="914400" rtl="0" eaLnBrk="1" fontAlgn="auto" latinLnBrk="0" hangingPunct="1">
              <a:lnSpc>
                <a:spcPts val="7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Adore The World"/>
                <a:sym typeface="Adore The World"/>
              </a:rPr>
              <a:t>Presidentes.</a:t>
            </a:r>
          </a:p>
          <a:p>
            <a:pPr marL="1187448" marR="0" lvl="1" indent="-593724" algn="just" defTabSz="914400" rtl="0" eaLnBrk="1" fontAlgn="auto" latinLnBrk="0" hangingPunct="1">
              <a:lnSpc>
                <a:spcPts val="7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Adore The World"/>
                <a:sym typeface="Adore The World"/>
              </a:rPr>
              <a:t>Vicepresidentes.</a:t>
            </a:r>
          </a:p>
          <a:p>
            <a:pPr marL="1187448" marR="0" lvl="1" indent="-593724" algn="just" defTabSz="914400" rtl="0" eaLnBrk="1" fontAlgn="auto" latinLnBrk="0" hangingPunct="1">
              <a:lnSpc>
                <a:spcPts val="7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Adore The World"/>
                <a:sym typeface="Adore The World"/>
              </a:rPr>
              <a:t>Secretario.</a:t>
            </a:r>
          </a:p>
          <a:p>
            <a:pPr marL="1187448" marR="0" lvl="1" indent="-593724" algn="just" defTabSz="914400" rtl="0" eaLnBrk="1" fontAlgn="auto" latinLnBrk="0" hangingPunct="1">
              <a:lnSpc>
                <a:spcPts val="7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Adore The World"/>
                <a:sym typeface="Adore The World"/>
              </a:rPr>
              <a:t>Tesorero.</a:t>
            </a:r>
          </a:p>
          <a:p>
            <a:pPr marL="0" marR="0" lvl="0" indent="0" algn="just" defTabSz="914400" rtl="0" eaLnBrk="1" fontAlgn="auto" latinLnBrk="0" hangingPunct="1">
              <a:lnSpc>
                <a:spcPts val="7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re The World"/>
              <a:ea typeface="Adore The World"/>
              <a:cs typeface="Adore The World"/>
              <a:sym typeface="Adore The World"/>
            </a:endParaRPr>
          </a:p>
          <a:p>
            <a:pPr marL="0" marR="0" lvl="0" indent="0" algn="ctr" defTabSz="914400" rtl="0" eaLnBrk="1" fontAlgn="auto" latinLnBrk="0" hangingPunct="1">
              <a:lnSpc>
                <a:spcPts val="7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Adore The World"/>
                <a:sym typeface="Adore The World"/>
              </a:rPr>
              <a:t>Contacto:</a:t>
            </a:r>
          </a:p>
          <a:p>
            <a:pPr marL="0" marR="0" lvl="0" indent="0" algn="ctr" defTabSz="914400" rtl="0" eaLnBrk="1" fontAlgn="auto" latinLnBrk="0" hangingPunct="1">
              <a:lnSpc>
                <a:spcPts val="7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99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Adore The World"/>
                <a:sym typeface="Adore The World"/>
                <a:hlinkClick r:id="rId4" tooltip="mailto:apasacorachamartin@gmail.com"/>
              </a:rPr>
              <a:t>apasacorachamartin@gmail.com</a:t>
            </a:r>
          </a:p>
        </p:txBody>
      </p:sp>
      <p:sp>
        <p:nvSpPr>
          <p:cNvPr id="5" name="Freeform 5"/>
          <p:cNvSpPr/>
          <p:nvPr/>
        </p:nvSpPr>
        <p:spPr>
          <a:xfrm>
            <a:off x="9728530" y="219165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65613" y="171765"/>
            <a:ext cx="10411021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Arturo Outline"/>
                <a:cs typeface="Arturo Outline"/>
                <a:sym typeface="Arturo Outline"/>
              </a:rPr>
              <a:t>Miembros: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12973" y="6033080"/>
            <a:ext cx="5985952" cy="1597288"/>
          </a:xfrm>
          <a:custGeom>
            <a:avLst/>
            <a:gdLst/>
            <a:ahLst/>
            <a:cxnLst/>
            <a:rect l="l" t="t" r="r" b="b"/>
            <a:pathLst>
              <a:path w="5985952" h="1597288">
                <a:moveTo>
                  <a:pt x="0" y="0"/>
                </a:moveTo>
                <a:lnTo>
                  <a:pt x="5985952" y="0"/>
                </a:lnTo>
                <a:lnTo>
                  <a:pt x="5985952" y="1597288"/>
                </a:lnTo>
                <a:lnTo>
                  <a:pt x="0" y="1597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557342">
            <a:off x="-703543" y="8411977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3"/>
                </a:lnTo>
                <a:lnTo>
                  <a:pt x="0" y="313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79834">
            <a:off x="13219446" y="7802571"/>
            <a:ext cx="4357984" cy="3003047"/>
          </a:xfrm>
          <a:custGeom>
            <a:avLst/>
            <a:gdLst/>
            <a:ahLst/>
            <a:cxnLst/>
            <a:rect l="l" t="t" r="r" b="b"/>
            <a:pathLst>
              <a:path w="4357984" h="3003047">
                <a:moveTo>
                  <a:pt x="0" y="0"/>
                </a:moveTo>
                <a:lnTo>
                  <a:pt x="4357984" y="0"/>
                </a:lnTo>
                <a:lnTo>
                  <a:pt x="4357984" y="3003047"/>
                </a:lnTo>
                <a:lnTo>
                  <a:pt x="0" y="30030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006433" y="3965655"/>
            <a:ext cx="9134141" cy="5732139"/>
          </a:xfrm>
          <a:custGeom>
            <a:avLst/>
            <a:gdLst/>
            <a:ahLst/>
            <a:cxnLst/>
            <a:rect l="l" t="t" r="r" b="b"/>
            <a:pathLst>
              <a:path w="9134141" h="5732139">
                <a:moveTo>
                  <a:pt x="0" y="0"/>
                </a:moveTo>
                <a:lnTo>
                  <a:pt x="9134141" y="0"/>
                </a:lnTo>
                <a:lnTo>
                  <a:pt x="9134141" y="5732139"/>
                </a:lnTo>
                <a:lnTo>
                  <a:pt x="0" y="5732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46425" y="485120"/>
            <a:ext cx="5104025" cy="3613617"/>
          </a:xfrm>
          <a:custGeom>
            <a:avLst/>
            <a:gdLst/>
            <a:ahLst/>
            <a:cxnLst/>
            <a:rect l="l" t="t" r="r" b="b"/>
            <a:pathLst>
              <a:path w="5104025" h="3613617">
                <a:moveTo>
                  <a:pt x="0" y="0"/>
                </a:moveTo>
                <a:lnTo>
                  <a:pt x="5104025" y="0"/>
                </a:lnTo>
                <a:lnTo>
                  <a:pt x="5104025" y="3613616"/>
                </a:lnTo>
                <a:lnTo>
                  <a:pt x="0" y="36136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95537" y="866775"/>
            <a:ext cx="12155933" cy="27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Comisión de</a:t>
            </a:r>
          </a:p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Educación y cultura</a:t>
            </a:r>
          </a:p>
        </p:txBody>
      </p:sp>
    </p:spTree>
    <p:extLst>
      <p:ext uri="{BB962C8B-B14F-4D97-AF65-F5344CB8AC3E}">
        <p14:creationId xmlns:p14="http://schemas.microsoft.com/office/powerpoint/2010/main" val="2034716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460940" y="8105827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3"/>
                </a:lnTo>
                <a:lnTo>
                  <a:pt x="0" y="313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50548" y="2384037"/>
            <a:ext cx="16709353" cy="659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Encauzar la participación de la Asociación en los procesos  educativos, en coordinación con la Dirección del Colegio.</a:t>
            </a:r>
          </a:p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Coordinar las actividades complementarias que imparte el  Colegio, que están financiadas por el APA y en algunas de las cuales colaboran madres y padres de la Asociación de  forma voluntaria.</a:t>
            </a:r>
          </a:p>
          <a:p>
            <a:pPr marL="1122679" marR="0" lvl="1" indent="-561340" algn="just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Ofrecer a los alumnos actividades culturales que  contribuyan a su formación en campos que no cubra la  enseñanza ordinaria.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39091" y="943627"/>
            <a:ext cx="9161885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Objetivos:</a:t>
            </a:r>
          </a:p>
        </p:txBody>
      </p:sp>
    </p:spTree>
    <p:extLst>
      <p:ext uri="{BB962C8B-B14F-4D97-AF65-F5344CB8AC3E}">
        <p14:creationId xmlns:p14="http://schemas.microsoft.com/office/powerpoint/2010/main" val="371694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53310" y="8459373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1" y="208132"/>
            <a:ext cx="18152983" cy="1371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 dirty="0" err="1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Actividades</a:t>
            </a:r>
            <a:r>
              <a:rPr kumimoji="0" lang="en-US" sz="7899" b="0" i="0" u="none" strike="noStrike" kern="1200" cap="none" spc="0" normalizeH="0" baseline="0" noProof="0" dirty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 </a:t>
            </a:r>
            <a:r>
              <a:rPr kumimoji="0" lang="en-US" sz="7899" b="0" i="0" u="none" strike="noStrike" kern="1200" cap="none" spc="0" normalizeH="0" baseline="0" noProof="0" dirty="0" err="1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Curso</a:t>
            </a:r>
            <a:r>
              <a:rPr kumimoji="0" lang="en-US" sz="7899" b="0" i="0" u="none" strike="noStrike" kern="1200" cap="none" spc="0" normalizeH="0" baseline="0" noProof="0" dirty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 202</a:t>
            </a:r>
            <a:r>
              <a:rPr lang="en-US" sz="7899" dirty="0">
                <a:solidFill>
                  <a:srgbClr val="B40D31"/>
                </a:solidFill>
                <a:latin typeface="Arturo Outline"/>
              </a:rPr>
              <a:t>5</a:t>
            </a:r>
            <a:r>
              <a:rPr kumimoji="0" lang="en-US" sz="7899" b="0" i="0" u="none" strike="noStrike" kern="1200" cap="none" spc="0" normalizeH="0" baseline="0" noProof="0" dirty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-2026: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0266" y="1737827"/>
            <a:ext cx="16709353" cy="715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Concurso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Belenes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Fecha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: Navidad 202</a:t>
            </a:r>
            <a:r>
              <a:rPr lang="en-US" sz="4400" dirty="0">
                <a:solidFill>
                  <a:srgbClr val="000000"/>
                </a:solidFill>
                <a:latin typeface="Adore The World"/>
              </a:rPr>
              <a:t>5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)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Mercadillo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libros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 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cuentos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segunda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 mano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coincidiendo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 Día del Libro.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Fecha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: Abril 2026)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Concurso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Literario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: 2º y 3º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ciclo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Educación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primaria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, ESO y 1º de  Bachiller. En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colaboración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Dpto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 de Lengua del colegio.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Fecha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: Entre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2º y 3º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trimestre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Entrega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premios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conmemorando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día del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libro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.)</a:t>
            </a: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Mercadillo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libros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texto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 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uniformes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 Bold"/>
                <a:ea typeface="+mn-ea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Fecha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Septiembre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2025 y Junio 2026).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Posible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apertura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algún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día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mercadillo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express de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uniformes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fechas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puntuales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que se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avisarán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antelación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. </a:t>
            </a:r>
          </a:p>
        </p:txBody>
      </p:sp>
      <p:sp>
        <p:nvSpPr>
          <p:cNvPr id="6" name="Freeform 6"/>
          <p:cNvSpPr/>
          <p:nvPr/>
        </p:nvSpPr>
        <p:spPr>
          <a:xfrm>
            <a:off x="135017" y="1661614"/>
            <a:ext cx="1787366" cy="2057400"/>
          </a:xfrm>
          <a:custGeom>
            <a:avLst/>
            <a:gdLst/>
            <a:ahLst/>
            <a:cxnLst/>
            <a:rect l="l" t="t" r="r" b="b"/>
            <a:pathLst>
              <a:path w="1787366" h="2057400">
                <a:moveTo>
                  <a:pt x="0" y="0"/>
                </a:moveTo>
                <a:lnTo>
                  <a:pt x="1787366" y="0"/>
                </a:lnTo>
                <a:lnTo>
                  <a:pt x="178736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248400" y="3209812"/>
            <a:ext cx="1380886" cy="1018404"/>
          </a:xfrm>
          <a:custGeom>
            <a:avLst/>
            <a:gdLst/>
            <a:ahLst/>
            <a:cxnLst/>
            <a:rect l="l" t="t" r="r" b="b"/>
            <a:pathLst>
              <a:path w="1380886" h="1018404">
                <a:moveTo>
                  <a:pt x="0" y="0"/>
                </a:moveTo>
                <a:lnTo>
                  <a:pt x="1380886" y="0"/>
                </a:lnTo>
                <a:lnTo>
                  <a:pt x="1380886" y="1018404"/>
                </a:lnTo>
                <a:lnTo>
                  <a:pt x="0" y="101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41288" y="5143500"/>
            <a:ext cx="1174823" cy="2309235"/>
          </a:xfrm>
          <a:custGeom>
            <a:avLst/>
            <a:gdLst/>
            <a:ahLst/>
            <a:cxnLst/>
            <a:rect l="l" t="t" r="r" b="b"/>
            <a:pathLst>
              <a:path w="1174823" h="2309235">
                <a:moveTo>
                  <a:pt x="0" y="0"/>
                </a:moveTo>
                <a:lnTo>
                  <a:pt x="1174824" y="0"/>
                </a:lnTo>
                <a:lnTo>
                  <a:pt x="1174824" y="2309235"/>
                </a:lnTo>
                <a:lnTo>
                  <a:pt x="0" y="2309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494231" y="8865778"/>
            <a:ext cx="1104325" cy="1162447"/>
          </a:xfrm>
          <a:custGeom>
            <a:avLst/>
            <a:gdLst/>
            <a:ahLst/>
            <a:cxnLst/>
            <a:rect l="l" t="t" r="r" b="b"/>
            <a:pathLst>
              <a:path w="1104325" h="1162447">
                <a:moveTo>
                  <a:pt x="0" y="0"/>
                </a:moveTo>
                <a:lnTo>
                  <a:pt x="1104325" y="0"/>
                </a:lnTo>
                <a:lnTo>
                  <a:pt x="1104325" y="1162447"/>
                </a:lnTo>
                <a:lnTo>
                  <a:pt x="0" y="1162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7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57342">
            <a:off x="-53310" y="8459373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4"/>
                </a:lnTo>
                <a:lnTo>
                  <a:pt x="0" y="313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07652">
            <a:off x="15580774" y="13980"/>
            <a:ext cx="3609601" cy="2487343"/>
          </a:xfrm>
          <a:custGeom>
            <a:avLst/>
            <a:gdLst/>
            <a:ahLst/>
            <a:cxnLst/>
            <a:rect l="l" t="t" r="r" b="b"/>
            <a:pathLst>
              <a:path w="3609601" h="2487343">
                <a:moveTo>
                  <a:pt x="0" y="0"/>
                </a:moveTo>
                <a:lnTo>
                  <a:pt x="3609601" y="0"/>
                </a:lnTo>
                <a:lnTo>
                  <a:pt x="3609601" y="2487343"/>
                </a:lnTo>
                <a:lnTo>
                  <a:pt x="0" y="24873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08132"/>
            <a:ext cx="9354729" cy="136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Miembros: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398124"/>
            <a:ext cx="16709353" cy="866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Miembros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de la Junta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Directiva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que la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integran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➢</a:t>
            </a:r>
            <a:r>
              <a:rPr lang="en-US" sz="4400" dirty="0">
                <a:solidFill>
                  <a:srgbClr val="000000"/>
                </a:solidFill>
                <a:latin typeface="Adore The World"/>
                <a:ea typeface="Adore The World"/>
              </a:rPr>
              <a:t>Marisa Díaz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re The World"/>
              <a:ea typeface="Adore The Worl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➢Antonio Peña</a:t>
            </a:r>
          </a:p>
          <a:p>
            <a:pPr algn="just">
              <a:lnSpc>
                <a:spcPts val="6160"/>
              </a:lnSpc>
              <a:defRPr/>
            </a:pPr>
            <a:r>
              <a:rPr lang="en-US" sz="4400" dirty="0">
                <a:solidFill>
                  <a:srgbClr val="000000"/>
                </a:solidFill>
                <a:latin typeface="Adore The World"/>
                <a:ea typeface="Adore The World"/>
              </a:rPr>
              <a:t>	➢Mercedes de </a:t>
            </a:r>
            <a:r>
              <a:rPr lang="en-US" sz="4400" dirty="0" err="1">
                <a:solidFill>
                  <a:srgbClr val="000000"/>
                </a:solidFill>
                <a:latin typeface="Adore The World"/>
                <a:ea typeface="Adore The World"/>
              </a:rPr>
              <a:t>Viguri</a:t>
            </a:r>
            <a:endParaRPr lang="en-US" sz="4400" dirty="0">
              <a:solidFill>
                <a:srgbClr val="000000"/>
              </a:solidFill>
              <a:latin typeface="Adore The World"/>
              <a:ea typeface="Adore The World"/>
            </a:endParaRPr>
          </a:p>
          <a:p>
            <a:pPr algn="just">
              <a:lnSpc>
                <a:spcPts val="6160"/>
              </a:lnSpc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➢Begoña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Pujana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re The World"/>
              <a:ea typeface="Adore The World"/>
              <a:cs typeface="+mn-cs"/>
            </a:endParaRPr>
          </a:p>
          <a:p>
            <a:pPr marL="949964" marR="0" lvl="1" indent="-474982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Otros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Voluntarios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que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colaboran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con la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comisión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:</a:t>
            </a:r>
          </a:p>
          <a:p>
            <a:pPr marL="0" marR="0" lvl="0" indent="0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➢Paula Gallego</a:t>
            </a:r>
          </a:p>
          <a:p>
            <a:pPr marL="0" marR="0" lvl="0" indent="0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➢Paloma Gómez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Mellado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re The World"/>
              <a:ea typeface="Adore The Worl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➢Virginia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Oliete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➢Sabina Castilla</a:t>
            </a:r>
          </a:p>
          <a:p>
            <a:pPr marL="0" marR="0" lvl="0" indent="0" algn="just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+mn-ea"/>
                <a:cs typeface="+mn-cs"/>
              </a:rPr>
              <a:t>   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➢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Valvanera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re The World"/>
                <a:ea typeface="Adore The World"/>
                <a:cs typeface="+mn-cs"/>
              </a:rPr>
              <a:t> Marcos</a:t>
            </a:r>
          </a:p>
        </p:txBody>
      </p:sp>
      <p:sp>
        <p:nvSpPr>
          <p:cNvPr id="6" name="Freeform 6"/>
          <p:cNvSpPr/>
          <p:nvPr/>
        </p:nvSpPr>
        <p:spPr>
          <a:xfrm>
            <a:off x="12362399" y="385645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70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70213" y="4820893"/>
            <a:ext cx="10528712" cy="2809475"/>
          </a:xfrm>
          <a:custGeom>
            <a:avLst/>
            <a:gdLst/>
            <a:ahLst/>
            <a:cxnLst/>
            <a:rect l="l" t="t" r="r" b="b"/>
            <a:pathLst>
              <a:path w="10528712" h="2809475">
                <a:moveTo>
                  <a:pt x="0" y="0"/>
                </a:moveTo>
                <a:lnTo>
                  <a:pt x="10528712" y="0"/>
                </a:lnTo>
                <a:lnTo>
                  <a:pt x="10528712" y="2809475"/>
                </a:lnTo>
                <a:lnTo>
                  <a:pt x="0" y="2809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2557342">
            <a:off x="2414095" y="4656779"/>
            <a:ext cx="4553396" cy="3137704"/>
          </a:xfrm>
          <a:custGeom>
            <a:avLst/>
            <a:gdLst/>
            <a:ahLst/>
            <a:cxnLst/>
            <a:rect l="l" t="t" r="r" b="b"/>
            <a:pathLst>
              <a:path w="4553396" h="3137704">
                <a:moveTo>
                  <a:pt x="0" y="0"/>
                </a:moveTo>
                <a:lnTo>
                  <a:pt x="4553396" y="0"/>
                </a:lnTo>
                <a:lnTo>
                  <a:pt x="4553396" y="3137703"/>
                </a:lnTo>
                <a:lnTo>
                  <a:pt x="0" y="3137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866775"/>
            <a:ext cx="9327560" cy="276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Comisión de</a:t>
            </a:r>
          </a:p>
          <a:p>
            <a:pPr marL="0" marR="0" lvl="0" indent="0" algn="ctr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99" b="0" i="0" u="none" strike="noStrike" kern="1200" cap="none" spc="0" normalizeH="0" baseline="0" noProof="0">
                <a:ln>
                  <a:noFill/>
                </a:ln>
                <a:solidFill>
                  <a:srgbClr val="B40D31"/>
                </a:solidFill>
                <a:effectLst/>
                <a:uLnTx/>
                <a:uFillTx/>
                <a:latin typeface="Arturo Outline"/>
                <a:ea typeface="+mn-ea"/>
                <a:cs typeface="+mn-cs"/>
              </a:rPr>
              <a:t>Eventos</a:t>
            </a:r>
          </a:p>
        </p:txBody>
      </p:sp>
      <p:sp>
        <p:nvSpPr>
          <p:cNvPr id="5" name="Freeform 5"/>
          <p:cNvSpPr/>
          <p:nvPr/>
        </p:nvSpPr>
        <p:spPr>
          <a:xfrm rot="-279834">
            <a:off x="9234060" y="1891381"/>
            <a:ext cx="5194333" cy="3579368"/>
          </a:xfrm>
          <a:custGeom>
            <a:avLst/>
            <a:gdLst/>
            <a:ahLst/>
            <a:cxnLst/>
            <a:rect l="l" t="t" r="r" b="b"/>
            <a:pathLst>
              <a:path w="5194333" h="3579368">
                <a:moveTo>
                  <a:pt x="0" y="0"/>
                </a:moveTo>
                <a:lnTo>
                  <a:pt x="5194333" y="0"/>
                </a:lnTo>
                <a:lnTo>
                  <a:pt x="5194333" y="3579368"/>
                </a:lnTo>
                <a:lnTo>
                  <a:pt x="0" y="3579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838139" y="7091570"/>
            <a:ext cx="2524539" cy="2524539"/>
          </a:xfrm>
          <a:custGeom>
            <a:avLst/>
            <a:gdLst/>
            <a:ahLst/>
            <a:cxnLst/>
            <a:rect l="l" t="t" r="r" b="b"/>
            <a:pathLst>
              <a:path w="2524539" h="2524539">
                <a:moveTo>
                  <a:pt x="0" y="0"/>
                </a:moveTo>
                <a:lnTo>
                  <a:pt x="2524540" y="0"/>
                </a:lnTo>
                <a:lnTo>
                  <a:pt x="2524540" y="2524539"/>
                </a:lnTo>
                <a:lnTo>
                  <a:pt x="0" y="2524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44883" y="6815401"/>
            <a:ext cx="4345910" cy="3076876"/>
          </a:xfrm>
          <a:custGeom>
            <a:avLst/>
            <a:gdLst/>
            <a:ahLst/>
            <a:cxnLst/>
            <a:rect l="l" t="t" r="r" b="b"/>
            <a:pathLst>
              <a:path w="4345910" h="3076876">
                <a:moveTo>
                  <a:pt x="0" y="0"/>
                </a:moveTo>
                <a:lnTo>
                  <a:pt x="4345910" y="0"/>
                </a:lnTo>
                <a:lnTo>
                  <a:pt x="4345910" y="3076876"/>
                </a:lnTo>
                <a:lnTo>
                  <a:pt x="0" y="3076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090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5989ece0-f90e-40bf-9c79-1a7beccdb861}" enabled="0" method="" siteId="{5989ece0-f90e-40bf-9c79-1a7beccdb86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1511</Words>
  <Application>Microsoft Macintosh PowerPoint</Application>
  <PresentationFormat>Personalizado</PresentationFormat>
  <Paragraphs>167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Arial</vt:lpstr>
      <vt:lpstr>Calibri</vt:lpstr>
      <vt:lpstr>Glacial Indifference Bold</vt:lpstr>
      <vt:lpstr>Adore The World Bold</vt:lpstr>
      <vt:lpstr>Arturo Outline</vt:lpstr>
      <vt:lpstr>Adore The World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COMISIONES APA 2023-2024</dc:title>
  <dc:creator>Carlos Morillo-Velarde Del Olmo</dc:creator>
  <cp:lastModifiedBy>portatiles direccion</cp:lastModifiedBy>
  <cp:revision>22</cp:revision>
  <dcterms:created xsi:type="dcterms:W3CDTF">2006-08-16T00:00:00Z</dcterms:created>
  <dcterms:modified xsi:type="dcterms:W3CDTF">2025-11-12T11:58:57Z</dcterms:modified>
  <dc:identifier>DAF0USNCtoo</dc:identifier>
</cp:coreProperties>
</file>